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32"/>
  </p:notesMasterIdLst>
  <p:sldIdLst>
    <p:sldId id="256" r:id="rId2"/>
    <p:sldId id="263" r:id="rId3"/>
    <p:sldId id="288" r:id="rId4"/>
    <p:sldId id="273" r:id="rId5"/>
    <p:sldId id="274" r:id="rId6"/>
    <p:sldId id="277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91" r:id="rId16"/>
    <p:sldId id="257" r:id="rId17"/>
    <p:sldId id="258" r:id="rId18"/>
    <p:sldId id="267" r:id="rId19"/>
    <p:sldId id="260" r:id="rId20"/>
    <p:sldId id="261" r:id="rId21"/>
    <p:sldId id="264" r:id="rId22"/>
    <p:sldId id="268" r:id="rId23"/>
    <p:sldId id="262" r:id="rId24"/>
    <p:sldId id="289" r:id="rId25"/>
    <p:sldId id="265" r:id="rId26"/>
    <p:sldId id="290" r:id="rId27"/>
    <p:sldId id="271" r:id="rId28"/>
    <p:sldId id="269" r:id="rId29"/>
    <p:sldId id="276" r:id="rId30"/>
    <p:sldId id="270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88038F-1A7E-A442-805A-52F8DE78B1A5}" v="5756" dt="2024-01-11T19:02:10.122"/>
    <p1510:client id="{6CE6C7C1-8934-563C-5C0E-FA301E2ECBB9}" v="74" dt="2024-01-11T16:57:04.935"/>
    <p1510:client id="{8C9B2A09-707E-81EC-7D23-CD3B52CA6348}" v="13" dt="2024-01-12T02:30:53.291"/>
    <p1510:client id="{AD77A50E-E8B0-402D-BA56-96DCD28B90C5}" v="161" dt="2024-01-11T14:37:51.275"/>
    <p1510:client id="{BDFC0545-72EB-D1F0-1357-6A8180DF3CFE}" v="263" dt="2024-01-11T22:29:09.881"/>
    <p1510:client id="{C1677017-73B8-256F-3F6A-F3F73F6E6D44}" v="49" dt="2024-01-12T00:41:30.125"/>
    <p1510:client id="{DF390897-147A-4010-8865-644D74564611}" v="1388" dt="2024-01-12T11:19:19.788"/>
    <p1510:client id="{EE23BE68-F335-68FA-33CA-C35A43A8F6A5}" v="1" dt="2024-01-12T12:14:07.884"/>
    <p1510:client id="{F2B0E8C8-38E9-D14C-9DA8-8EA86D992646}" v="391" dt="2024-01-12T11:44:05.487"/>
    <p1510:client id="{FA09CF63-270C-4AE5-95D3-646CCCD396BD}" v="118" dt="2024-01-11T16:10:36.611"/>
    <p1510:client id="{FB74C24E-377A-FB99-2679-C62FED219F79}" v="775" vWet="780" dt="2024-01-11T23:33:39.3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B122D3-9EB4-4F08-ABDD-FD426EDDAEA3}" type="datetimeFigureOut">
              <a:rPr lang="pt-PT" smtClean="0"/>
              <a:t>16/02/2024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AF72E-145F-4A81-A3F5-714B8828427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74016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AF72E-145F-4A81-A3F5-714B8828427C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1767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Clique para editar o estilo de subtítulo do Modelo Global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C2485-5AE5-47E9-8C07-A373C7A19D34}" type="datetime1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8F63A3B-78C7-47BE-AE5E-E10140E0464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006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4699B-4D05-43DF-A213-2CA4A4BEDB40}" type="datetime1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154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EEE7-EF33-43A0-A9A2-0D08B12F6CBB}" type="datetime1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168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54D41-A77C-43D6-AC62-28C82A17FC10}" type="datetime1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227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D0061C2C-EC10-45CC-8B0E-519A69F5E514}" type="datetime1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8F63A3B-78C7-47BE-AE5E-E10140E0464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377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A940A-F6B8-4E48-8CF7-4A7F9B5DD1CE}" type="datetime1">
              <a:rPr lang="en-US" smtClean="0"/>
              <a:t>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646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A8AE8-C816-4461-BE28-A4BAAC9E09F7}" type="datetime1">
              <a:rPr lang="en-US" smtClean="0"/>
              <a:t>2/16/2024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74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BCC2F-394D-4751-BDA4-D34B75B2AB5B}" type="datetime1">
              <a:rPr lang="en-US" smtClean="0"/>
              <a:t>2/16/2024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69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CF750-FC95-4614-BE86-0B98D62F827B}" type="datetime1">
              <a:rPr lang="en-US" smtClean="0"/>
              <a:t>2/16/2024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92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F8404-2822-43FD-A3AE-D47F35D66F79}" type="datetime1">
              <a:rPr lang="en-US" smtClean="0"/>
              <a:t>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59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8CE6A-70A8-46C5-8EC5-0FF0D60BCF22}" type="datetime1">
              <a:rPr lang="en-US" smtClean="0"/>
              <a:t>2/16/2024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814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C7DDA275-3C8C-44D6-B76B-F21D376C44D7}" type="datetime1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806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&#160;https:/www.visualcrossing.com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10">
            <a:extLst>
              <a:ext uri="{FF2B5EF4-FFF2-40B4-BE49-F238E27FC236}">
                <a16:creationId xmlns:a16="http://schemas.microsoft.com/office/drawing/2014/main" id="{EDF3BDB2-0586-430E-811A-74BAFDEE6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821E305B-0351-4E03-8C1B-F23D3A346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152" y="928117"/>
            <a:ext cx="6629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3C848660-F9C2-4F86-A218-6AE0FB4CC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1336" y="1110053"/>
            <a:ext cx="6630506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961376" y="1432223"/>
            <a:ext cx="6057144" cy="1851751"/>
          </a:xfrm>
        </p:spPr>
        <p:txBody>
          <a:bodyPr>
            <a:normAutofit/>
          </a:bodyPr>
          <a:lstStyle/>
          <a:p>
            <a:r>
              <a:rPr lang="pt-PT" sz="5400">
                <a:ea typeface="Calibri Light"/>
                <a:cs typeface="Calibri Light"/>
              </a:rPr>
              <a:t>Dados e Aprendizagem Automática</a:t>
            </a:r>
            <a:endParaRPr lang="pt-PT" sz="5400"/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5CABD882-B7CE-4433-B509-99205DB70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152" y="5780565"/>
            <a:ext cx="6629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8">
            <a:extLst>
              <a:ext uri="{FF2B5EF4-FFF2-40B4-BE49-F238E27FC236}">
                <a16:creationId xmlns:a16="http://schemas.microsoft.com/office/drawing/2014/main" id="{49F6A645-6137-4F43-8E88-D91CC337D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A2C783A-4EEE-481B-815A-A1BB14F44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0186437-0053-4886-B612-804E4DC90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916574" y="3179171"/>
            <a:ext cx="6080030" cy="2336725"/>
          </a:xfrm>
        </p:spPr>
        <p:txBody>
          <a:bodyPr vert="horz" lIns="91440" tIns="45720" rIns="91440" bIns="45720" rtlCol="0">
            <a:normAutofit/>
          </a:bodyPr>
          <a:lstStyle/>
          <a:p>
            <a:pPr algn="just"/>
            <a:r>
              <a:rPr lang="pt-PT" sz="2800" b="1">
                <a:solidFill>
                  <a:srgbClr val="000000"/>
                </a:solidFill>
                <a:latin typeface="Agency FB" panose="020B0503020202020204" pitchFamily="34" charset="0"/>
                <a:ea typeface="Calibri"/>
                <a:cs typeface="Calibri"/>
              </a:rPr>
              <a:t>Grupo 5</a:t>
            </a:r>
            <a:endParaRPr lang="pt-PT" sz="2800" b="1">
              <a:solidFill>
                <a:srgbClr val="000000"/>
              </a:solidFill>
              <a:latin typeface="Agency FB" panose="020B0503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000">
                <a:solidFill>
                  <a:srgbClr val="000000"/>
                </a:solidFill>
                <a:latin typeface="Agency FB" panose="020B0503020202020204" pitchFamily="34" charset="0"/>
                <a:ea typeface="Calibri"/>
                <a:cs typeface="Calibri"/>
              </a:rPr>
              <a:t>João Abreu (pg53928)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000">
                <a:solidFill>
                  <a:srgbClr val="000000"/>
                </a:solidFill>
                <a:latin typeface="Agency FB" panose="020B0503020202020204" pitchFamily="34" charset="0"/>
                <a:ea typeface="Calibri"/>
                <a:cs typeface="Calibri"/>
              </a:rPr>
              <a:t>João Faria (pg53939)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000">
                <a:solidFill>
                  <a:srgbClr val="000000"/>
                </a:solidFill>
                <a:latin typeface="Agency FB" panose="020B0503020202020204" pitchFamily="34" charset="0"/>
                <a:ea typeface="Calibri"/>
                <a:cs typeface="Calibri"/>
              </a:rPr>
              <a:t>Ricardo Sousa (pg54179)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000">
                <a:solidFill>
                  <a:srgbClr val="000000"/>
                </a:solidFill>
                <a:latin typeface="Agency FB" panose="020B0503020202020204" pitchFamily="34" charset="0"/>
                <a:ea typeface="Calibri"/>
                <a:cs typeface="Calibri"/>
              </a:rPr>
              <a:t>Rui Silva (pg54213)</a:t>
            </a:r>
          </a:p>
        </p:txBody>
      </p:sp>
      <p:pic>
        <p:nvPicPr>
          <p:cNvPr id="14" name="Graphic 7" descr="Head with Gears">
            <a:extLst>
              <a:ext uri="{FF2B5EF4-FFF2-40B4-BE49-F238E27FC236}">
                <a16:creationId xmlns:a16="http://schemas.microsoft.com/office/drawing/2014/main" id="{280ACDA4-4FDE-11C9-ED1F-4D0CF5463A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3915" y="1686320"/>
            <a:ext cx="3416725" cy="3416725"/>
          </a:xfrm>
          <a:prstGeom prst="rect">
            <a:avLst/>
          </a:prstGeom>
        </p:spPr>
      </p:pic>
      <p:pic>
        <p:nvPicPr>
          <p:cNvPr id="4" name="Imagem 3" descr="Uma imagem com texto, Tipo de letra, captura de ecrã, símbolo&#10;&#10;Descrição gerada automaticamente">
            <a:extLst>
              <a:ext uri="{FF2B5EF4-FFF2-40B4-BE49-F238E27FC236}">
                <a16:creationId xmlns:a16="http://schemas.microsoft.com/office/drawing/2014/main" id="{F0058EE7-364E-1424-886A-095E89056E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988" y="309563"/>
            <a:ext cx="12382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77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8748E2E-A07A-D46D-1F69-6D945F8FF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05" y="498745"/>
            <a:ext cx="10058400" cy="901716"/>
          </a:xfrm>
        </p:spPr>
        <p:txBody>
          <a:bodyPr/>
          <a:lstStyle/>
          <a:p>
            <a:r>
              <a:rPr lang="en-US" sz="5400" cap="all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Análise Exploratória de Dados</a:t>
            </a:r>
            <a:endParaRPr lang="pt-PT"/>
          </a:p>
        </p:txBody>
      </p:sp>
      <p:pic>
        <p:nvPicPr>
          <p:cNvPr id="4" name="Marcador de Posição de Conteúdo 3" descr="Uma imagem com texto, captura de ecrã, Gráfico, diagrama&#10;&#10;Descrição gerada automaticamente">
            <a:extLst>
              <a:ext uri="{FF2B5EF4-FFF2-40B4-BE49-F238E27FC236}">
                <a16:creationId xmlns:a16="http://schemas.microsoft.com/office/drawing/2014/main" id="{103B7B8B-A22E-18FF-4277-FC930211C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1805" y="2403378"/>
            <a:ext cx="5915331" cy="3616842"/>
          </a:xfr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3A58C60-E478-5758-4841-0BEA8972724B}"/>
              </a:ext>
            </a:extLst>
          </p:cNvPr>
          <p:cNvSpPr txBox="1"/>
          <p:nvPr/>
        </p:nvSpPr>
        <p:spPr>
          <a:xfrm>
            <a:off x="1769472" y="725042"/>
            <a:ext cx="11011206" cy="7719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err="1">
                <a:latin typeface="Agency FB" panose="020B0503020202020204" pitchFamily="34" charset="0"/>
                <a:cs typeface="Arial"/>
              </a:rPr>
              <a:t>Através</a:t>
            </a:r>
            <a:r>
              <a:rPr lang="en-US">
                <a:latin typeface="Agency FB" panose="020B0503020202020204" pitchFamily="34" charset="0"/>
                <a:cs typeface="Arial"/>
              </a:rPr>
              <a:t> do </a:t>
            </a:r>
            <a:r>
              <a:rPr lang="en-US" i="1" err="1">
                <a:latin typeface="Agency FB" panose="020B0503020202020204" pitchFamily="34" charset="0"/>
                <a:cs typeface="Arial"/>
              </a:rPr>
              <a:t>lineplot</a:t>
            </a:r>
            <a:r>
              <a:rPr lang="en-US">
                <a:latin typeface="Agency FB" panose="020B0503020202020204" pitchFamily="34" charset="0"/>
                <a:cs typeface="Arial"/>
              </a:rPr>
              <a:t> que </a:t>
            </a:r>
            <a:r>
              <a:rPr lang="en-US" err="1">
                <a:latin typeface="Agency FB" panose="020B0503020202020204" pitchFamily="34" charset="0"/>
                <a:cs typeface="Arial"/>
              </a:rPr>
              <a:t>relaciona</a:t>
            </a:r>
            <a:r>
              <a:rPr lang="en-US">
                <a:latin typeface="Agency FB" panose="020B0503020202020204" pitchFamily="34" charset="0"/>
                <a:cs typeface="Arial"/>
              </a:rPr>
              <a:t> a hora com a </a:t>
            </a:r>
            <a:r>
              <a:rPr lang="en-US" err="1">
                <a:latin typeface="Agency FB" panose="020B0503020202020204" pitchFamily="34" charset="0"/>
                <a:cs typeface="Arial"/>
              </a:rPr>
              <a:t>nossa</a:t>
            </a:r>
            <a:r>
              <a:rPr lang="en-US">
                <a:latin typeface="Agency FB" panose="020B0503020202020204" pitchFamily="34" charset="0"/>
                <a:cs typeface="Arial"/>
              </a:rPr>
              <a:t> </a:t>
            </a:r>
            <a:r>
              <a:rPr lang="en-US" err="1">
                <a:latin typeface="Agency FB" panose="020B0503020202020204" pitchFamily="34" charset="0"/>
                <a:cs typeface="Arial"/>
              </a:rPr>
              <a:t>variável</a:t>
            </a:r>
            <a:r>
              <a:rPr lang="en-US">
                <a:latin typeface="Agency FB" panose="020B0503020202020204" pitchFamily="34" charset="0"/>
                <a:cs typeface="Arial"/>
              </a:rPr>
              <a:t> target, o </a:t>
            </a:r>
            <a:r>
              <a:rPr lang="en-US" err="1">
                <a:latin typeface="Agency FB" panose="020B0503020202020204" pitchFamily="34" charset="0"/>
                <a:cs typeface="Arial"/>
              </a:rPr>
              <a:t>grupo</a:t>
            </a:r>
            <a:r>
              <a:rPr lang="en-US">
                <a:latin typeface="Agency FB" panose="020B0503020202020204" pitchFamily="34" charset="0"/>
                <a:cs typeface="Arial"/>
              </a:rPr>
              <a:t> </a:t>
            </a:r>
            <a:r>
              <a:rPr lang="en-US" err="1">
                <a:latin typeface="Agency FB" panose="020B0503020202020204" pitchFamily="34" charset="0"/>
                <a:cs typeface="Arial"/>
              </a:rPr>
              <a:t>decidiu</a:t>
            </a:r>
            <a:r>
              <a:rPr lang="en-US">
                <a:latin typeface="Agency FB" panose="020B0503020202020204" pitchFamily="34" charset="0"/>
                <a:cs typeface="Arial"/>
              </a:rPr>
              <a:t> </a:t>
            </a:r>
            <a:r>
              <a:rPr lang="en-US" err="1">
                <a:latin typeface="Agency FB" panose="020B0503020202020204" pitchFamily="34" charset="0"/>
                <a:cs typeface="Arial"/>
              </a:rPr>
              <a:t>criar</a:t>
            </a:r>
            <a:r>
              <a:rPr lang="en-US">
                <a:latin typeface="Agency FB" panose="020B0503020202020204" pitchFamily="34" charset="0"/>
                <a:cs typeface="Arial"/>
              </a:rPr>
              <a:t> um novo </a:t>
            </a:r>
            <a:r>
              <a:rPr lang="en-US" err="1">
                <a:latin typeface="Agency FB" panose="020B0503020202020204" pitchFamily="34" charset="0"/>
                <a:cs typeface="Arial"/>
              </a:rPr>
              <a:t>atributo</a:t>
            </a:r>
            <a:r>
              <a:rPr lang="en-US">
                <a:latin typeface="Agency FB" panose="020B0503020202020204" pitchFamily="34" charset="0"/>
                <a:cs typeface="Arial"/>
              </a:rPr>
              <a:t> que </a:t>
            </a:r>
            <a:r>
              <a:rPr lang="pt-PT">
                <a:latin typeface="Agency FB" panose="020B0503020202020204" pitchFamily="34" charset="0"/>
                <a:cs typeface="Arial"/>
              </a:rPr>
              <a:t>representasse</a:t>
            </a:r>
            <a:r>
              <a:rPr lang="en-US">
                <a:latin typeface="Agency FB" panose="020B0503020202020204" pitchFamily="34" charset="0"/>
                <a:cs typeface="Arial"/>
              </a:rPr>
              <a:t> a </a:t>
            </a:r>
            <a:r>
              <a:rPr lang="en-US" err="1">
                <a:latin typeface="Agency FB" panose="020B0503020202020204" pitchFamily="34" charset="0"/>
                <a:cs typeface="Arial"/>
              </a:rPr>
              <a:t>fase</a:t>
            </a:r>
            <a:r>
              <a:rPr lang="en-US">
                <a:latin typeface="Agency FB" panose="020B0503020202020204" pitchFamily="34" charset="0"/>
                <a:cs typeface="Arial"/>
              </a:rPr>
              <a:t> do </a:t>
            </a:r>
            <a:r>
              <a:rPr lang="en-US" err="1">
                <a:latin typeface="Agency FB" panose="020B0503020202020204" pitchFamily="34" charset="0"/>
                <a:cs typeface="Arial"/>
              </a:rPr>
              <a:t>dia</a:t>
            </a:r>
            <a:r>
              <a:rPr lang="en-US">
                <a:latin typeface="Agency FB" panose="020B0503020202020204" pitchFamily="34" charset="0"/>
                <a:cs typeface="Arial"/>
              </a:rPr>
              <a:t>, </a:t>
            </a:r>
            <a:r>
              <a:rPr lang="en-US" err="1">
                <a:latin typeface="Agency FB" panose="020B0503020202020204" pitchFamily="34" charset="0"/>
                <a:cs typeface="Arial"/>
              </a:rPr>
              <a:t>uma</a:t>
            </a:r>
            <a:r>
              <a:rPr lang="en-US">
                <a:latin typeface="Agency FB" panose="020B0503020202020204" pitchFamily="34" charset="0"/>
                <a:cs typeface="Arial"/>
              </a:rPr>
              <a:t> </a:t>
            </a:r>
            <a:r>
              <a:rPr lang="en-US" err="1">
                <a:latin typeface="Agency FB" panose="020B0503020202020204" pitchFamily="34" charset="0"/>
                <a:cs typeface="Arial"/>
              </a:rPr>
              <a:t>vez</a:t>
            </a:r>
            <a:r>
              <a:rPr lang="en-US">
                <a:latin typeface="Agency FB" panose="020B0503020202020204" pitchFamily="34" charset="0"/>
                <a:cs typeface="Arial"/>
              </a:rPr>
              <a:t> que a </a:t>
            </a:r>
            <a:r>
              <a:rPr lang="en-US" err="1">
                <a:latin typeface="Agency FB" panose="020B0503020202020204" pitchFamily="34" charset="0"/>
                <a:cs typeface="Arial"/>
              </a:rPr>
              <a:t>injeção</a:t>
            </a:r>
            <a:r>
              <a:rPr lang="en-US">
                <a:latin typeface="Agency FB" panose="020B0503020202020204" pitchFamily="34" charset="0"/>
                <a:cs typeface="Arial"/>
              </a:rPr>
              <a:t> </a:t>
            </a:r>
            <a:r>
              <a:rPr lang="en-US" err="1">
                <a:latin typeface="Agency FB" panose="020B0503020202020204" pitchFamily="34" charset="0"/>
                <a:cs typeface="Arial"/>
              </a:rPr>
              <a:t>na</a:t>
            </a:r>
            <a:r>
              <a:rPr lang="en-US">
                <a:latin typeface="Agency FB" panose="020B0503020202020204" pitchFamily="34" charset="0"/>
                <a:cs typeface="Arial"/>
              </a:rPr>
              <a:t> rede varia </a:t>
            </a:r>
            <a:r>
              <a:rPr lang="pt-PT">
                <a:latin typeface="Agency FB" panose="020B0503020202020204" pitchFamily="34" charset="0"/>
                <a:cs typeface="Arial"/>
              </a:rPr>
              <a:t>consoante</a:t>
            </a:r>
            <a:r>
              <a:rPr lang="en-US">
                <a:latin typeface="Agency FB" panose="020B0503020202020204" pitchFamily="34" charset="0"/>
                <a:cs typeface="Arial"/>
              </a:rPr>
              <a:t> a hora do dia. Esta nova </a:t>
            </a:r>
            <a:r>
              <a:rPr lang="en-US" err="1">
                <a:latin typeface="Agency FB" panose="020B0503020202020204" pitchFamily="34" charset="0"/>
                <a:cs typeface="Arial"/>
              </a:rPr>
              <a:t>coluna</a:t>
            </a:r>
            <a:r>
              <a:rPr lang="en-US">
                <a:latin typeface="Agency FB" panose="020B0503020202020204" pitchFamily="34" charset="0"/>
                <a:cs typeface="Arial"/>
              </a:rPr>
              <a:t> </a:t>
            </a:r>
            <a:r>
              <a:rPr lang="en-US" err="1">
                <a:latin typeface="Agency FB" panose="020B0503020202020204" pitchFamily="34" charset="0"/>
                <a:cs typeface="Arial"/>
              </a:rPr>
              <a:t>foi</a:t>
            </a:r>
            <a:r>
              <a:rPr lang="en-US">
                <a:latin typeface="Agency FB" panose="020B0503020202020204" pitchFamily="34" charset="0"/>
                <a:cs typeface="Arial"/>
              </a:rPr>
              <a:t> </a:t>
            </a:r>
            <a:r>
              <a:rPr lang="en-US" err="1">
                <a:latin typeface="Agency FB" panose="020B0503020202020204" pitchFamily="34" charset="0"/>
                <a:cs typeface="Arial"/>
              </a:rPr>
              <a:t>criada</a:t>
            </a:r>
            <a:r>
              <a:rPr lang="en-US">
                <a:latin typeface="Agency FB" panose="020B0503020202020204" pitchFamily="34" charset="0"/>
                <a:cs typeface="Arial"/>
              </a:rPr>
              <a:t> </a:t>
            </a:r>
            <a:r>
              <a:rPr lang="en-US" err="1">
                <a:latin typeface="Agency FB" panose="020B0503020202020204" pitchFamily="34" charset="0"/>
                <a:cs typeface="Arial"/>
              </a:rPr>
              <a:t>analisando</a:t>
            </a:r>
            <a:r>
              <a:rPr lang="en-US">
                <a:latin typeface="Agency FB" panose="020B0503020202020204" pitchFamily="34" charset="0"/>
                <a:cs typeface="Arial"/>
              </a:rPr>
              <a:t> o </a:t>
            </a:r>
            <a:r>
              <a:rPr lang="en-US" err="1">
                <a:latin typeface="Agency FB" panose="020B0503020202020204" pitchFamily="34" charset="0"/>
                <a:cs typeface="Arial"/>
              </a:rPr>
              <a:t>seguinte</a:t>
            </a:r>
            <a:r>
              <a:rPr lang="en-US">
                <a:latin typeface="Agency FB" panose="020B0503020202020204" pitchFamily="34" charset="0"/>
                <a:cs typeface="Arial"/>
              </a:rPr>
              <a:t> </a:t>
            </a:r>
            <a:r>
              <a:rPr lang="en-US" err="1">
                <a:latin typeface="Agency FB" panose="020B0503020202020204" pitchFamily="34" charset="0"/>
                <a:cs typeface="Arial"/>
              </a:rPr>
              <a:t>gráfico</a:t>
            </a:r>
            <a:r>
              <a:rPr lang="en-US">
                <a:latin typeface="Agency FB" panose="020B0503020202020204" pitchFamily="34" charset="0"/>
                <a:cs typeface="Arial"/>
              </a:rPr>
              <a:t>:</a:t>
            </a:r>
            <a:endParaRPr lang="en-US">
              <a:latin typeface="Agency FB" panose="020B0503020202020204" pitchFamily="34" charset="0"/>
            </a:endParaRPr>
          </a:p>
        </p:txBody>
      </p:sp>
      <p:pic>
        <p:nvPicPr>
          <p:cNvPr id="6" name="Imagem 5" descr="Uma imagem com texto, captura de ecrã, Tipo de letra, ecrã&#10;&#10;Descrição gerada automaticamente">
            <a:extLst>
              <a:ext uri="{FF2B5EF4-FFF2-40B4-BE49-F238E27FC236}">
                <a16:creationId xmlns:a16="http://schemas.microsoft.com/office/drawing/2014/main" id="{B5464467-85F3-4905-B0A9-FB4D4AD2B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136" y="2403378"/>
            <a:ext cx="5095875" cy="2914650"/>
          </a:xfrm>
          <a:prstGeom prst="rect">
            <a:avLst/>
          </a:prstGeom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CC1CD03B-655F-CF59-973E-C3DDAF972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655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texto, Tipo de letra, captura de ecrã, file&#10;&#10;Descrição gerada automaticamente">
            <a:extLst>
              <a:ext uri="{FF2B5EF4-FFF2-40B4-BE49-F238E27FC236}">
                <a16:creationId xmlns:a16="http://schemas.microsoft.com/office/drawing/2014/main" id="{0958207D-FD0E-B9E1-435A-866EC9FE8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67" y="918549"/>
            <a:ext cx="4400550" cy="5143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A1D45F9-8264-BC86-7984-3CC570B96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67" y="1423515"/>
            <a:ext cx="5952565" cy="266389"/>
          </a:xfrm>
          <a:prstGeom prst="rect">
            <a:avLst/>
          </a:prstGeom>
        </p:spPr>
      </p:pic>
      <p:pic>
        <p:nvPicPr>
          <p:cNvPr id="7" name="Imagem 6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74339B64-B4D7-3D3E-6597-3AF46D40F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93" y="2633486"/>
            <a:ext cx="8157882" cy="1497620"/>
          </a:xfrm>
          <a:prstGeom prst="rect">
            <a:avLst/>
          </a:prstGeom>
        </p:spPr>
      </p:pic>
      <p:pic>
        <p:nvPicPr>
          <p:cNvPr id="8" name="Imagem 7" descr="Uma imagem com texto, captura de ecrã, número, Tipo de letra&#10;&#10;Descrição gerada automaticamente">
            <a:extLst>
              <a:ext uri="{FF2B5EF4-FFF2-40B4-BE49-F238E27FC236}">
                <a16:creationId xmlns:a16="http://schemas.microsoft.com/office/drawing/2014/main" id="{4E584DBD-C729-418D-DC1F-DA9DC0E31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567" y="4189120"/>
            <a:ext cx="3221816" cy="2590800"/>
          </a:xfrm>
          <a:prstGeom prst="rect">
            <a:avLst/>
          </a:prstGeom>
        </p:spPr>
      </p:pic>
      <p:pic>
        <p:nvPicPr>
          <p:cNvPr id="2" name="Imagem 1" descr="Uma imagem com texto, captura de ecrã, Tipo de letra, file&#10;&#10;Descrição gerada automaticamente">
            <a:extLst>
              <a:ext uri="{FF2B5EF4-FFF2-40B4-BE49-F238E27FC236}">
                <a16:creationId xmlns:a16="http://schemas.microsoft.com/office/drawing/2014/main" id="{3D8CCC05-EAE1-3F8A-EF42-A345E8CF19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552" y="1747918"/>
            <a:ext cx="2649071" cy="872939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9D2E2861-11F6-4C43-9003-63786490B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567" y="179655"/>
            <a:ext cx="10058400" cy="841631"/>
          </a:xfrm>
        </p:spPr>
        <p:txBody>
          <a:bodyPr>
            <a:normAutofit/>
          </a:bodyPr>
          <a:lstStyle/>
          <a:p>
            <a:r>
              <a:rPr lang="pt-PT" sz="4000">
                <a:latin typeface="Rockwell Condensed"/>
              </a:rPr>
              <a:t>Dados de treino e teste</a:t>
            </a:r>
            <a:endParaRPr lang="pt-PT" sz="400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72984C6-DB3A-DB11-41D7-23C894A3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444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, Tipo de letra, captura de ecrã, file&#10;&#10;Descrição gerada automaticamente">
            <a:extLst>
              <a:ext uri="{FF2B5EF4-FFF2-40B4-BE49-F238E27FC236}">
                <a16:creationId xmlns:a16="http://schemas.microsoft.com/office/drawing/2014/main" id="{E5A60A27-AD0F-87DD-B92A-F308DF9C2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004" y="1274070"/>
            <a:ext cx="7817224" cy="546156"/>
          </a:xfrm>
          <a:prstGeom prst="rect">
            <a:avLst/>
          </a:prstGeom>
        </p:spPr>
      </p:pic>
      <p:pic>
        <p:nvPicPr>
          <p:cNvPr id="5" name="Imagem 4" descr="Uma imagem com texto, captura de ecrã, número, Tipo de letra&#10;&#10;Descrição gerada automaticamente">
            <a:extLst>
              <a:ext uri="{FF2B5EF4-FFF2-40B4-BE49-F238E27FC236}">
                <a16:creationId xmlns:a16="http://schemas.microsoft.com/office/drawing/2014/main" id="{EA58F903-495A-5659-A10C-37FD954519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8" b="65067"/>
          <a:stretch/>
        </p:blipFill>
        <p:spPr>
          <a:xfrm>
            <a:off x="335616" y="1894617"/>
            <a:ext cx="3599216" cy="1174379"/>
          </a:xfrm>
          <a:prstGeom prst="rect">
            <a:avLst/>
          </a:prstGeom>
        </p:spPr>
      </p:pic>
      <p:pic>
        <p:nvPicPr>
          <p:cNvPr id="7" name="Imagem 6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2A3E502E-388C-9388-A242-B4B350008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552" y="4546735"/>
            <a:ext cx="6096000" cy="1529708"/>
          </a:xfrm>
          <a:prstGeom prst="rect">
            <a:avLst/>
          </a:prstGeom>
        </p:spPr>
      </p:pic>
      <p:pic>
        <p:nvPicPr>
          <p:cNvPr id="8" name="Imagem 7" descr="Uma imagem com texto, captura de ecrã, Tipo de letra, file&#10;&#10;Descrição gerada automaticamente">
            <a:extLst>
              <a:ext uri="{FF2B5EF4-FFF2-40B4-BE49-F238E27FC236}">
                <a16:creationId xmlns:a16="http://schemas.microsoft.com/office/drawing/2014/main" id="{4BE2E626-D25A-9549-F03B-68A1C083C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772" y="3603251"/>
            <a:ext cx="3387539" cy="942415"/>
          </a:xfrm>
          <a:prstGeom prst="rect">
            <a:avLst/>
          </a:prstGeom>
        </p:spPr>
      </p:pic>
      <p:pic>
        <p:nvPicPr>
          <p:cNvPr id="9" name="Imagem 8" descr="Uma imagem com texto, captura de ecrã, número, Tipo de letra&#10;&#10;Descrição gerada automaticamente">
            <a:extLst>
              <a:ext uri="{FF2B5EF4-FFF2-40B4-BE49-F238E27FC236}">
                <a16:creationId xmlns:a16="http://schemas.microsoft.com/office/drawing/2014/main" id="{09D6C57E-CD02-955D-063A-A98B4E240C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197" b="20697"/>
          <a:stretch/>
        </p:blipFill>
        <p:spPr>
          <a:xfrm>
            <a:off x="6689350" y="3917576"/>
            <a:ext cx="3591498" cy="2554945"/>
          </a:xfrm>
          <a:prstGeom prst="rect">
            <a:avLst/>
          </a:prstGeom>
        </p:spPr>
      </p:pic>
      <p:pic>
        <p:nvPicPr>
          <p:cNvPr id="10" name="Imagem 9" descr="Uma imagem com texto, captura de ecrã, Tipo de letra, file&#10;&#10;Descrição gerada automaticamente">
            <a:extLst>
              <a:ext uri="{FF2B5EF4-FFF2-40B4-BE49-F238E27FC236}">
                <a16:creationId xmlns:a16="http://schemas.microsoft.com/office/drawing/2014/main" id="{4022FEDB-E2E5-9732-209E-954885A46B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415" y="939036"/>
            <a:ext cx="2912969" cy="951939"/>
          </a:xfrm>
          <a:prstGeom prst="rect">
            <a:avLst/>
          </a:prstGeom>
        </p:spPr>
      </p:pic>
      <p:pic>
        <p:nvPicPr>
          <p:cNvPr id="11" name="Imagem 10" descr="Uma imagem com texto, captura de ecrã, número, Tipo de letra&#10;&#10;Descrição gerada automaticamente">
            <a:extLst>
              <a:ext uri="{FF2B5EF4-FFF2-40B4-BE49-F238E27FC236}">
                <a16:creationId xmlns:a16="http://schemas.microsoft.com/office/drawing/2014/main" id="{06BDBF9E-758D-7CDF-6E8F-6D50D6AECB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819" r="203"/>
          <a:stretch/>
        </p:blipFill>
        <p:spPr>
          <a:xfrm>
            <a:off x="4047004" y="1820226"/>
            <a:ext cx="3670932" cy="2169463"/>
          </a:xfrm>
          <a:prstGeom prst="rect">
            <a:avLst/>
          </a:prstGeom>
        </p:spPr>
      </p:pic>
      <p:pic>
        <p:nvPicPr>
          <p:cNvPr id="12" name="Imagem 11" descr="Uma imagem com texto, captura de ecrã, número, Tipo de letra&#10;&#10;Descrição gerada automaticamente">
            <a:extLst>
              <a:ext uri="{FF2B5EF4-FFF2-40B4-BE49-F238E27FC236}">
                <a16:creationId xmlns:a16="http://schemas.microsoft.com/office/drawing/2014/main" id="{15FA321D-071E-747F-9631-19E14845DE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1917" r="-197"/>
          <a:stretch/>
        </p:blipFill>
        <p:spPr>
          <a:xfrm>
            <a:off x="369234" y="6033247"/>
            <a:ext cx="3878369" cy="627530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B85F302B-FD76-0BF7-9612-B2EF22437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772" y="331603"/>
            <a:ext cx="10058400" cy="631128"/>
          </a:xfrm>
        </p:spPr>
        <p:txBody>
          <a:bodyPr>
            <a:normAutofit fontScale="90000"/>
          </a:bodyPr>
          <a:lstStyle/>
          <a:p>
            <a:r>
              <a:rPr lang="pt-PT" sz="4000">
                <a:latin typeface="Rockwell Condensed"/>
              </a:rPr>
              <a:t>Dados de treino e teste</a:t>
            </a:r>
            <a:endParaRPr lang="pt-PT" sz="4000"/>
          </a:p>
        </p:txBody>
      </p:sp>
      <p:pic>
        <p:nvPicPr>
          <p:cNvPr id="13" name="Imagem 12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D942C46F-758F-0883-7CDF-C48834180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552" y="4600611"/>
            <a:ext cx="6096000" cy="1529708"/>
          </a:xfrm>
          <a:prstGeom prst="rect">
            <a:avLst/>
          </a:prstGeom>
        </p:spPr>
      </p:pic>
      <p:pic>
        <p:nvPicPr>
          <p:cNvPr id="14" name="Imagem 13" descr="Uma imagem com texto, captura de ecrã, Tipo de letra, file&#10;&#10;Descrição gerada automaticamente">
            <a:extLst>
              <a:ext uri="{FF2B5EF4-FFF2-40B4-BE49-F238E27FC236}">
                <a16:creationId xmlns:a16="http://schemas.microsoft.com/office/drawing/2014/main" id="{8EAC81A9-5F2A-5080-0662-8FD1539B14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772" y="3657127"/>
            <a:ext cx="3387539" cy="942415"/>
          </a:xfrm>
          <a:prstGeom prst="rect">
            <a:avLst/>
          </a:prstGeom>
        </p:spPr>
      </p:pic>
      <p:pic>
        <p:nvPicPr>
          <p:cNvPr id="15" name="Imagem 14" descr="Uma imagem com texto, captura de ecrã, número, Tipo de letra&#10;&#10;Descrição gerada automaticamente">
            <a:extLst>
              <a:ext uri="{FF2B5EF4-FFF2-40B4-BE49-F238E27FC236}">
                <a16:creationId xmlns:a16="http://schemas.microsoft.com/office/drawing/2014/main" id="{60720638-4B3B-12C5-A065-686170AA2BC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197" b="20697"/>
          <a:stretch/>
        </p:blipFill>
        <p:spPr>
          <a:xfrm>
            <a:off x="6689350" y="3971452"/>
            <a:ext cx="3591498" cy="2554945"/>
          </a:xfrm>
          <a:prstGeom prst="rect">
            <a:avLst/>
          </a:prstGeom>
        </p:spPr>
      </p:pic>
      <p:pic>
        <p:nvPicPr>
          <p:cNvPr id="16" name="Imagem 15" descr="Uma imagem com texto, captura de ecrã, número, Tipo de letra&#10;&#10;Descrição gerada automaticamente">
            <a:extLst>
              <a:ext uri="{FF2B5EF4-FFF2-40B4-BE49-F238E27FC236}">
                <a16:creationId xmlns:a16="http://schemas.microsoft.com/office/drawing/2014/main" id="{A5EA8014-5C8F-C2A9-9829-DFA939FF47E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1917" r="-197"/>
          <a:stretch/>
        </p:blipFill>
        <p:spPr>
          <a:xfrm>
            <a:off x="369234" y="6087123"/>
            <a:ext cx="3878369" cy="627530"/>
          </a:xfrm>
          <a:prstGeom prst="rect">
            <a:avLst/>
          </a:prstGeom>
        </p:spPr>
      </p:pic>
      <p:sp>
        <p:nvSpPr>
          <p:cNvPr id="17" name="Marcador de Posição do Número do Diapositivo 16">
            <a:extLst>
              <a:ext uri="{FF2B5EF4-FFF2-40B4-BE49-F238E27FC236}">
                <a16:creationId xmlns:a16="http://schemas.microsoft.com/office/drawing/2014/main" id="{98F3ACFC-A9A9-CE3B-9516-6B80FC998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98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, captura de ecrã, número, Tipo de letra&#10;&#10;Descrição gerada automaticamente">
            <a:extLst>
              <a:ext uri="{FF2B5EF4-FFF2-40B4-BE49-F238E27FC236}">
                <a16:creationId xmlns:a16="http://schemas.microsoft.com/office/drawing/2014/main" id="{AFADC07C-1105-424F-DBF6-086074187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336" y="2058493"/>
            <a:ext cx="3904366" cy="3546526"/>
          </a:xfrm>
          <a:prstGeom prst="rect">
            <a:avLst/>
          </a:prstGeom>
        </p:spPr>
      </p:pic>
      <p:pic>
        <p:nvPicPr>
          <p:cNvPr id="6" name="Imagem 5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819D2CAC-A61E-194B-C338-9ECCB86C5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81" y="2058495"/>
            <a:ext cx="6148580" cy="4337824"/>
          </a:xfrm>
          <a:prstGeom prst="rect">
            <a:avLst/>
          </a:prstGeom>
        </p:spPr>
      </p:pic>
      <p:pic>
        <p:nvPicPr>
          <p:cNvPr id="7" name="Imagem 6" descr="Uma imagem com texto, captura de ecrã, Tipo de letra, file&#10;&#10;Descrição gerada automaticamente">
            <a:extLst>
              <a:ext uri="{FF2B5EF4-FFF2-40B4-BE49-F238E27FC236}">
                <a16:creationId xmlns:a16="http://schemas.microsoft.com/office/drawing/2014/main" id="{93EBBAA4-1C06-E45C-BAC4-FD57906EC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21" y="1209368"/>
            <a:ext cx="2579034" cy="84660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207A8F1-98A7-8554-DABF-E7F8CE7C1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81" y="396142"/>
            <a:ext cx="10058400" cy="724736"/>
          </a:xfrm>
        </p:spPr>
        <p:txBody>
          <a:bodyPr>
            <a:normAutofit/>
          </a:bodyPr>
          <a:lstStyle/>
          <a:p>
            <a:r>
              <a:rPr lang="pt-PT" sz="4000">
                <a:latin typeface="Rockwell Condensed"/>
              </a:rPr>
              <a:t>Dados de treino e teste</a:t>
            </a:r>
            <a:endParaRPr lang="pt-PT" sz="400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6B62EB39-17E7-AA01-DEA2-813255BCB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492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texto, Tipo de letra, captura de ecrã, branco&#10;&#10;Descrição gerada automaticamente">
            <a:extLst>
              <a:ext uri="{FF2B5EF4-FFF2-40B4-BE49-F238E27FC236}">
                <a16:creationId xmlns:a16="http://schemas.microsoft.com/office/drawing/2014/main" id="{FD3ACCAF-DF34-9B5E-5BD4-BE3DE73B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45" y="895276"/>
            <a:ext cx="2484905" cy="711575"/>
          </a:xfrm>
          <a:prstGeom prst="rect">
            <a:avLst/>
          </a:prstGeom>
        </p:spPr>
      </p:pic>
      <p:pic>
        <p:nvPicPr>
          <p:cNvPr id="6" name="Imagem 5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08BC3BD9-9692-C4E3-DA24-ABEF838D7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01" y="1609652"/>
            <a:ext cx="5912327" cy="4872643"/>
          </a:xfrm>
          <a:prstGeom prst="rect">
            <a:avLst/>
          </a:prstGeom>
        </p:spPr>
      </p:pic>
      <p:pic>
        <p:nvPicPr>
          <p:cNvPr id="7" name="Imagem 6" descr="Uma imagem com texto, Tipo de letra, captura de ecrã, file&#10;&#10;Descrição gerada automaticamente">
            <a:extLst>
              <a:ext uri="{FF2B5EF4-FFF2-40B4-BE49-F238E27FC236}">
                <a16:creationId xmlns:a16="http://schemas.microsoft.com/office/drawing/2014/main" id="{01A46D8B-C598-32CD-5B34-C678BCA2A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791" y="1250515"/>
            <a:ext cx="3063129" cy="52219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4273DA8-02D1-2C21-173B-9D6F42E6E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45" y="244344"/>
            <a:ext cx="10058400" cy="711575"/>
          </a:xfrm>
        </p:spPr>
        <p:txBody>
          <a:bodyPr>
            <a:normAutofit/>
          </a:bodyPr>
          <a:lstStyle/>
          <a:p>
            <a:r>
              <a:rPr lang="pt-PT" sz="4000">
                <a:latin typeface="Rockwell Condensed"/>
              </a:rPr>
              <a:t>Dados de treino e teste</a:t>
            </a:r>
            <a:endParaRPr lang="pt-PT" sz="4000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6A814532-32CA-EA1D-2979-2C92E97D1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531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6">
            <a:extLst>
              <a:ext uri="{FF2B5EF4-FFF2-40B4-BE49-F238E27FC236}">
                <a16:creationId xmlns:a16="http://schemas.microsoft.com/office/drawing/2014/main" id="{132FD491-28F3-42E7-AEBF-A9E3C462C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D016B6E-F283-4CFB-9099-05C8DA6AB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pt-PT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2D0360E-345F-4790-B0A0-03ADC36B5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pt-PT"/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9BF1F0-B1D8-49B2-138C-131BEBB29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Descrição do Problema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7DF06E8-837E-5F20-881A-9C4D97068898}"/>
              </a:ext>
            </a:extLst>
          </p:cNvPr>
          <p:cNvSpPr txBox="1"/>
          <p:nvPr/>
        </p:nvSpPr>
        <p:spPr>
          <a:xfrm>
            <a:off x="1069848" y="2320412"/>
            <a:ext cx="10058400" cy="38517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388620" indent="-285750" algn="just" defTabSz="914400">
              <a:lnSpc>
                <a:spcPct val="13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/>
              <a:buChar char="•"/>
            </a:pPr>
            <a:r>
              <a:rPr lang="en-US">
                <a:latin typeface="Agency FB" panose="020B0503020202020204" pitchFamily="34" charset="0"/>
              </a:rPr>
              <a:t>No </a:t>
            </a:r>
            <a:r>
              <a:rPr lang="en-US" err="1">
                <a:latin typeface="Agency FB" panose="020B0503020202020204" pitchFamily="34" charset="0"/>
              </a:rPr>
              <a:t>cenário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acelerado</a:t>
            </a:r>
            <a:r>
              <a:rPr lang="en-US">
                <a:latin typeface="Agency FB" panose="020B0503020202020204" pitchFamily="34" charset="0"/>
              </a:rPr>
              <a:t> do </a:t>
            </a:r>
            <a:r>
              <a:rPr lang="en-US" err="1">
                <a:latin typeface="Agency FB" panose="020B0503020202020204" pitchFamily="34" charset="0"/>
              </a:rPr>
              <a:t>trabalho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moderno</a:t>
            </a:r>
            <a:r>
              <a:rPr lang="en-US">
                <a:latin typeface="Agency FB" panose="020B0503020202020204" pitchFamily="34" charset="0"/>
              </a:rPr>
              <a:t>, o burnout </a:t>
            </a:r>
            <a:r>
              <a:rPr lang="en-US" err="1">
                <a:latin typeface="Agency FB" panose="020B0503020202020204" pitchFamily="34" charset="0"/>
              </a:rPr>
              <a:t>tem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vindo</a:t>
            </a:r>
            <a:r>
              <a:rPr lang="en-US">
                <a:latin typeface="Agency FB" panose="020B0503020202020204" pitchFamily="34" charset="0"/>
              </a:rPr>
              <a:t> a </a:t>
            </a:r>
            <a:r>
              <a:rPr lang="en-US" err="1">
                <a:latin typeface="Agency FB" panose="020B0503020202020204" pitchFamily="34" charset="0"/>
              </a:rPr>
              <a:t>ganhar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destaque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como</a:t>
            </a:r>
            <a:r>
              <a:rPr lang="en-US">
                <a:latin typeface="Agency FB" panose="020B0503020202020204" pitchFamily="34" charset="0"/>
              </a:rPr>
              <a:t> um </a:t>
            </a:r>
            <a:r>
              <a:rPr lang="en-US" err="1">
                <a:latin typeface="Agency FB" panose="020B0503020202020204" pitchFamily="34" charset="0"/>
              </a:rPr>
              <a:t>grande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desafio</a:t>
            </a:r>
            <a:r>
              <a:rPr lang="en-US">
                <a:latin typeface="Agency FB" panose="020B0503020202020204" pitchFamily="34" charset="0"/>
              </a:rPr>
              <a:t> à </a:t>
            </a:r>
            <a:r>
              <a:rPr lang="en-US" err="1">
                <a:latin typeface="Agency FB" panose="020B0503020202020204" pitchFamily="34" charset="0"/>
              </a:rPr>
              <a:t>saúde</a:t>
            </a:r>
            <a:r>
              <a:rPr lang="en-US">
                <a:latin typeface="Agency FB" panose="020B0503020202020204" pitchFamily="34" charset="0"/>
              </a:rPr>
              <a:t> mental e o </a:t>
            </a:r>
            <a:r>
              <a:rPr lang="en-US" err="1">
                <a:latin typeface="Agency FB" panose="020B0503020202020204" pitchFamily="34" charset="0"/>
              </a:rPr>
              <a:t>bem-estar</a:t>
            </a:r>
            <a:r>
              <a:rPr lang="en-US">
                <a:latin typeface="Agency FB" panose="020B0503020202020204" pitchFamily="34" charset="0"/>
              </a:rPr>
              <a:t> dos </a:t>
            </a:r>
            <a:r>
              <a:rPr lang="en-US" err="1">
                <a:latin typeface="Agency FB" panose="020B0503020202020204" pitchFamily="34" charset="0"/>
              </a:rPr>
              <a:t>trabalhadores</a:t>
            </a:r>
            <a:r>
              <a:rPr lang="en-US">
                <a:latin typeface="Agency FB" panose="020B0503020202020204" pitchFamily="34" charset="0"/>
              </a:rPr>
              <a:t>. </a:t>
            </a:r>
          </a:p>
          <a:p>
            <a:pPr marL="388620" indent="-285750" algn="just" defTabSz="914400">
              <a:lnSpc>
                <a:spcPct val="13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/>
              <a:buChar char="•"/>
            </a:pPr>
            <a:r>
              <a:rPr lang="en-US" err="1">
                <a:latin typeface="Agency FB" panose="020B0503020202020204" pitchFamily="34" charset="0"/>
              </a:rPr>
              <a:t>Esse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estado</a:t>
            </a:r>
            <a:r>
              <a:rPr lang="en-US">
                <a:latin typeface="Agency FB" panose="020B0503020202020204" pitchFamily="34" charset="0"/>
              </a:rPr>
              <a:t> de </a:t>
            </a:r>
            <a:r>
              <a:rPr lang="en-US" err="1">
                <a:latin typeface="Agency FB" panose="020B0503020202020204" pitchFamily="34" charset="0"/>
              </a:rPr>
              <a:t>exaustão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emocional</a:t>
            </a:r>
            <a:r>
              <a:rPr lang="en-US">
                <a:latin typeface="Agency FB" panose="020B0503020202020204" pitchFamily="34" charset="0"/>
              </a:rPr>
              <a:t> e mental, </a:t>
            </a:r>
            <a:r>
              <a:rPr lang="en-US" err="1">
                <a:latin typeface="Agency FB" panose="020B0503020202020204" pitchFamily="34" charset="0"/>
              </a:rPr>
              <a:t>alimentado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por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pressões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constantes</a:t>
            </a:r>
            <a:r>
              <a:rPr lang="en-US">
                <a:latin typeface="Agency FB" panose="020B0503020202020204" pitchFamily="34" charset="0"/>
              </a:rPr>
              <a:t>, </a:t>
            </a:r>
            <a:r>
              <a:rPr lang="en-US" err="1">
                <a:latin typeface="Agency FB" panose="020B0503020202020204" pitchFamily="34" charset="0"/>
              </a:rPr>
              <a:t>afeta</a:t>
            </a:r>
            <a:r>
              <a:rPr lang="en-US">
                <a:latin typeface="Agency FB" panose="020B0503020202020204" pitchFamily="34" charset="0"/>
              </a:rPr>
              <a:t> o </a:t>
            </a:r>
            <a:r>
              <a:rPr lang="en-US" err="1">
                <a:latin typeface="Agency FB" panose="020B0503020202020204" pitchFamily="34" charset="0"/>
              </a:rPr>
              <a:t>desempenho</a:t>
            </a:r>
            <a:r>
              <a:rPr lang="en-US">
                <a:latin typeface="Agency FB" panose="020B0503020202020204" pitchFamily="34" charset="0"/>
              </a:rPr>
              <a:t> dos </a:t>
            </a:r>
            <a:r>
              <a:rPr lang="en-US" err="1">
                <a:latin typeface="Agency FB" panose="020B0503020202020204" pitchFamily="34" charset="0"/>
              </a:rPr>
              <a:t>trabalhadores</a:t>
            </a:r>
            <a:r>
              <a:rPr lang="en-US">
                <a:latin typeface="Agency FB" panose="020B0503020202020204" pitchFamily="34" charset="0"/>
              </a:rPr>
              <a:t>.</a:t>
            </a:r>
            <a:br>
              <a:rPr lang="en-US">
                <a:latin typeface="Agency FB" panose="020B0503020202020204" pitchFamily="34" charset="0"/>
              </a:rPr>
            </a:br>
            <a:r>
              <a:rPr lang="en-US" err="1">
                <a:latin typeface="Agency FB" panose="020B0503020202020204" pitchFamily="34" charset="0"/>
              </a:rPr>
              <a:t>Deste</a:t>
            </a:r>
            <a:r>
              <a:rPr lang="en-US">
                <a:latin typeface="Agency FB" panose="020B0503020202020204" pitchFamily="34" charset="0"/>
              </a:rPr>
              <a:t> modo, com </a:t>
            </a:r>
            <a:r>
              <a:rPr lang="en-US" err="1">
                <a:latin typeface="Agency FB" panose="020B0503020202020204" pitchFamily="34" charset="0"/>
              </a:rPr>
              <a:t>este</a:t>
            </a:r>
            <a:r>
              <a:rPr lang="en-US">
                <a:latin typeface="Agency FB" panose="020B0503020202020204" pitchFamily="34" charset="0"/>
              </a:rPr>
              <a:t> dataset, o </a:t>
            </a:r>
            <a:r>
              <a:rPr lang="en-US" err="1">
                <a:latin typeface="Agency FB" panose="020B0503020202020204" pitchFamily="34" charset="0"/>
              </a:rPr>
              <a:t>nosso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grupo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têm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como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objetivo</a:t>
            </a:r>
            <a:r>
              <a:rPr lang="en-US">
                <a:latin typeface="Agency FB" panose="020B0503020202020204" pitchFamily="34" charset="0"/>
              </a:rPr>
              <a:t>, </a:t>
            </a:r>
            <a:r>
              <a:rPr lang="en-US" err="1">
                <a:latin typeface="Agency FB" panose="020B0503020202020204" pitchFamily="34" charset="0"/>
              </a:rPr>
              <a:t>numa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perspetiva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empresarial</a:t>
            </a:r>
            <a:r>
              <a:rPr lang="en-US">
                <a:latin typeface="Agency FB" panose="020B0503020202020204" pitchFamily="34" charset="0"/>
              </a:rPr>
              <a:t>, </a:t>
            </a:r>
            <a:r>
              <a:rPr lang="en-US" err="1">
                <a:latin typeface="Agency FB" panose="020B0503020202020204" pitchFamily="34" charset="0"/>
              </a:rPr>
              <a:t>determinar</a:t>
            </a:r>
            <a:r>
              <a:rPr lang="en-US">
                <a:latin typeface="Agency FB" panose="020B0503020202020204" pitchFamily="34" charset="0"/>
              </a:rPr>
              <a:t> o </a:t>
            </a:r>
            <a:r>
              <a:rPr lang="en-US" err="1">
                <a:latin typeface="Agency FB" panose="020B0503020202020204" pitchFamily="34" charset="0"/>
              </a:rPr>
              <a:t>nível</a:t>
            </a:r>
            <a:r>
              <a:rPr lang="en-US">
                <a:latin typeface="Agency FB" panose="020B0503020202020204" pitchFamily="34" charset="0"/>
              </a:rPr>
              <a:t> de burnout, a </a:t>
            </a:r>
            <a:r>
              <a:rPr lang="en-US" err="1">
                <a:latin typeface="Agency FB" panose="020B0503020202020204" pitchFamily="34" charset="0"/>
              </a:rPr>
              <a:t>partir</a:t>
            </a:r>
            <a:r>
              <a:rPr lang="en-US">
                <a:latin typeface="Agency FB" panose="020B0503020202020204" pitchFamily="34" charset="0"/>
              </a:rPr>
              <a:t> de outros </a:t>
            </a:r>
            <a:r>
              <a:rPr lang="en-US" err="1">
                <a:latin typeface="Agency FB" panose="020B0503020202020204" pitchFamily="34" charset="0"/>
              </a:rPr>
              <a:t>fatores</a:t>
            </a:r>
            <a:r>
              <a:rPr lang="en-US">
                <a:latin typeface="Agency FB" panose="020B0503020202020204" pitchFamily="34" charset="0"/>
              </a:rPr>
              <a:t>, para </a:t>
            </a:r>
            <a:r>
              <a:rPr lang="en-US" err="1">
                <a:latin typeface="Agency FB" panose="020B0503020202020204" pitchFamily="34" charset="0"/>
              </a:rPr>
              <a:t>assim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tirar</a:t>
            </a:r>
            <a:r>
              <a:rPr lang="en-US">
                <a:latin typeface="Agency FB" panose="020B0503020202020204" pitchFamily="34" charset="0"/>
              </a:rPr>
              <a:t> o </a:t>
            </a:r>
            <a:r>
              <a:rPr lang="en-US" err="1">
                <a:latin typeface="Agency FB" panose="020B0503020202020204" pitchFamily="34" charset="0"/>
              </a:rPr>
              <a:t>melhor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desempenho</a:t>
            </a:r>
            <a:r>
              <a:rPr lang="en-US">
                <a:latin typeface="Agency FB" panose="020B0503020202020204" pitchFamily="34" charset="0"/>
              </a:rPr>
              <a:t> dos </a:t>
            </a:r>
            <a:r>
              <a:rPr lang="en-US" err="1">
                <a:latin typeface="Agency FB" panose="020B0503020202020204" pitchFamily="34" charset="0"/>
              </a:rPr>
              <a:t>seus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funcionários</a:t>
            </a:r>
            <a:r>
              <a:rPr lang="en-US">
                <a:latin typeface="Agency FB" panose="020B0503020202020204" pitchFamily="34" charset="0"/>
              </a:rPr>
              <a:t>.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600060D6-CEFF-5CD0-FF38-5DDEC26DF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b="1" kern="1200" dirty="0">
                <a:solidFill>
                  <a:srgbClr val="FFFFFF"/>
                </a:solidFill>
                <a:latin typeface="+mj-lt"/>
                <a:ea typeface="+mn-ea"/>
                <a:cs typeface="+mn-cs"/>
              </a:rPr>
              <a:pPr>
                <a:spcAft>
                  <a:spcPts val="600"/>
                </a:spcAft>
              </a:pPr>
              <a:t>15</a:t>
            </a:fld>
            <a:endParaRPr lang="en-US" b="1" kern="1200">
              <a:solidFill>
                <a:srgbClr val="FFFFFF"/>
              </a:solidFill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9868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E0A58B5-F304-3181-4B02-64393800E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pt-PT" sz="4800">
                <a:latin typeface="Rockwell Condensed"/>
                <a:ea typeface="Calibri Light"/>
                <a:cs typeface="Calibri Light"/>
              </a:rPr>
              <a:t>Previsão de </a:t>
            </a:r>
            <a:r>
              <a:rPr lang="pt-PT" sz="4800" i="1">
                <a:latin typeface="Rockwell Condensed"/>
                <a:ea typeface="Calibri Light"/>
                <a:cs typeface="Calibri Light"/>
              </a:rPr>
              <a:t>burnout</a:t>
            </a:r>
            <a:r>
              <a:rPr lang="pt-PT" sz="4800">
                <a:latin typeface="Rockwell Condensed"/>
                <a:ea typeface="Calibri Light"/>
                <a:cs typeface="Calibri Light"/>
              </a:rPr>
              <a:t> em trabalhadores</a:t>
            </a:r>
            <a:endParaRPr lang="pt-PT" sz="4800">
              <a:latin typeface="Rockwell Condensed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9089B44-E472-181A-C916-FB93A2F97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0" indent="0" algn="just">
              <a:buNone/>
            </a:pPr>
            <a:r>
              <a:rPr lang="pt-PT" sz="1900" b="1">
                <a:latin typeface="Agency FB" panose="020B0503020202020204" pitchFamily="34" charset="0"/>
                <a:ea typeface="Calibri"/>
                <a:cs typeface="Calibri"/>
              </a:rPr>
              <a:t>Problema</a:t>
            </a:r>
            <a:r>
              <a:rPr lang="pt-PT" sz="1900">
                <a:latin typeface="Agency FB" panose="020B0503020202020204" pitchFamily="34" charset="0"/>
                <a:ea typeface="Calibri"/>
                <a:cs typeface="Calibri"/>
              </a:rPr>
              <a:t>: Prever o </a:t>
            </a:r>
            <a:r>
              <a:rPr lang="pt-PT" sz="1900" i="1">
                <a:latin typeface="Agency FB" panose="020B0503020202020204" pitchFamily="34" charset="0"/>
                <a:ea typeface="Calibri"/>
                <a:cs typeface="Calibri"/>
              </a:rPr>
              <a:t>burnout </a:t>
            </a:r>
            <a:r>
              <a:rPr lang="pt-PT" sz="1900">
                <a:latin typeface="Agency FB" panose="020B0503020202020204" pitchFamily="34" charset="0"/>
                <a:ea typeface="Calibri"/>
                <a:cs typeface="Calibri"/>
              </a:rPr>
              <a:t> em trabalhadores.</a:t>
            </a:r>
          </a:p>
          <a:p>
            <a:pPr marL="0" indent="0" algn="just">
              <a:buNone/>
            </a:pPr>
            <a:r>
              <a:rPr lang="pt-PT" sz="1900" b="1" i="1" err="1">
                <a:latin typeface="Agency FB" panose="020B0503020202020204" pitchFamily="34" charset="0"/>
                <a:ea typeface="Calibri"/>
                <a:cs typeface="Calibri"/>
              </a:rPr>
              <a:t>Features</a:t>
            </a:r>
            <a:r>
              <a:rPr lang="pt-PT" sz="1900" b="1">
                <a:latin typeface="Agency FB" panose="020B0503020202020204" pitchFamily="34" charset="0"/>
                <a:ea typeface="Calibri"/>
                <a:cs typeface="Calibri"/>
              </a:rPr>
              <a:t> do </a:t>
            </a:r>
            <a:r>
              <a:rPr lang="pt-PT" sz="1900" b="1" i="1" err="1">
                <a:latin typeface="Agency FB" panose="020B0503020202020204" pitchFamily="34" charset="0"/>
                <a:ea typeface="Calibri"/>
                <a:cs typeface="Calibri"/>
              </a:rPr>
              <a:t>dataset</a:t>
            </a:r>
            <a:r>
              <a:rPr lang="pt-PT" sz="1900" i="1">
                <a:latin typeface="Agency FB" panose="020B0503020202020204" pitchFamily="34" charset="0"/>
                <a:ea typeface="Calibri"/>
                <a:cs typeface="Calibri"/>
              </a:rPr>
              <a:t>:</a:t>
            </a:r>
            <a:endParaRPr lang="pt-PT" sz="1900">
              <a:latin typeface="Agency FB" panose="020B0503020202020204" pitchFamily="34" charset="0"/>
              <a:ea typeface="Calibri"/>
              <a:cs typeface="Calibri"/>
            </a:endParaRPr>
          </a:p>
          <a:p>
            <a:pPr algn="just">
              <a:buFont typeface="Arial" pitchFamily="2" charset="2"/>
              <a:buChar char="•"/>
            </a:pPr>
            <a:r>
              <a:rPr lang="pt-PT" sz="1900" b="1">
                <a:latin typeface="Agency FB" panose="020B0503020202020204" pitchFamily="34" charset="0"/>
                <a:ea typeface="+mn-lt"/>
                <a:cs typeface="+mn-lt"/>
              </a:rPr>
              <a:t>Employee ID </a:t>
            </a:r>
            <a:r>
              <a:rPr lang="pt-PT" sz="1900">
                <a:latin typeface="Agency FB" panose="020B0503020202020204" pitchFamily="34" charset="0"/>
                <a:ea typeface="+mn-lt"/>
                <a:cs typeface="+mn-lt"/>
              </a:rPr>
              <a:t>- Identificador do funcionário (employee).</a:t>
            </a:r>
            <a:endParaRPr lang="pt-PT" sz="1900">
              <a:latin typeface="Agency FB" panose="020B0503020202020204" pitchFamily="34" charset="0"/>
              <a:ea typeface="Calibri" panose="020F0502020204030204"/>
              <a:cs typeface="Calibri" panose="020F0502020204030204"/>
            </a:endParaRPr>
          </a:p>
          <a:p>
            <a:pPr algn="just">
              <a:buFont typeface="Arial" pitchFamily="2" charset="2"/>
              <a:buChar char="•"/>
            </a:pPr>
            <a:r>
              <a:rPr lang="pt-PT" sz="1900" b="1">
                <a:latin typeface="Agency FB" panose="020B0503020202020204" pitchFamily="34" charset="0"/>
                <a:ea typeface="+mn-lt"/>
                <a:cs typeface="+mn-lt"/>
              </a:rPr>
              <a:t>Date </a:t>
            </a:r>
            <a:r>
              <a:rPr lang="pt-PT" sz="1900" b="1" err="1">
                <a:latin typeface="Agency FB" panose="020B0503020202020204" pitchFamily="34" charset="0"/>
                <a:ea typeface="+mn-lt"/>
                <a:cs typeface="+mn-lt"/>
              </a:rPr>
              <a:t>of</a:t>
            </a:r>
            <a:r>
              <a:rPr lang="pt-PT" sz="1900" b="1">
                <a:latin typeface="Agency FB" panose="020B0503020202020204" pitchFamily="34" charset="0"/>
                <a:ea typeface="+mn-lt"/>
                <a:cs typeface="+mn-lt"/>
              </a:rPr>
              <a:t> </a:t>
            </a:r>
            <a:r>
              <a:rPr lang="pt-PT" sz="1900" b="1" err="1">
                <a:latin typeface="Agency FB" panose="020B0503020202020204" pitchFamily="34" charset="0"/>
                <a:ea typeface="+mn-lt"/>
                <a:cs typeface="+mn-lt"/>
              </a:rPr>
              <a:t>Joining</a:t>
            </a:r>
            <a:r>
              <a:rPr lang="pt-PT" sz="1900" b="1">
                <a:latin typeface="Agency FB" panose="020B0503020202020204" pitchFamily="34" charset="0"/>
                <a:ea typeface="+mn-lt"/>
                <a:cs typeface="+mn-lt"/>
              </a:rPr>
              <a:t> </a:t>
            </a:r>
            <a:r>
              <a:rPr lang="pt-PT" sz="1900">
                <a:latin typeface="Agency FB" panose="020B0503020202020204" pitchFamily="34" charset="0"/>
                <a:ea typeface="+mn-lt"/>
                <a:cs typeface="+mn-lt"/>
              </a:rPr>
              <a:t>- Data em que o funcionário começou a trabalhar.</a:t>
            </a:r>
            <a:endParaRPr lang="pt-PT" sz="1900">
              <a:latin typeface="Agency FB" panose="020B0503020202020204" pitchFamily="34" charset="0"/>
              <a:ea typeface="Calibri"/>
              <a:cs typeface="Calibri"/>
            </a:endParaRPr>
          </a:p>
          <a:p>
            <a:pPr algn="just">
              <a:buFont typeface="Arial" pitchFamily="2" charset="2"/>
              <a:buChar char="•"/>
            </a:pPr>
            <a:r>
              <a:rPr lang="pt-PT" sz="1900" b="1">
                <a:latin typeface="Agency FB" panose="020B0503020202020204" pitchFamily="34" charset="0"/>
                <a:ea typeface="+mn-lt"/>
                <a:cs typeface="+mn-lt"/>
              </a:rPr>
              <a:t>Gender</a:t>
            </a:r>
            <a:r>
              <a:rPr lang="pt-PT" sz="1900">
                <a:latin typeface="Agency FB" panose="020B0503020202020204" pitchFamily="34" charset="0"/>
                <a:ea typeface="+mn-lt"/>
                <a:cs typeface="+mn-lt"/>
              </a:rPr>
              <a:t> - Género do funcionário.</a:t>
            </a:r>
            <a:endParaRPr lang="pt-PT" sz="1900">
              <a:latin typeface="Agency FB" panose="020B0503020202020204" pitchFamily="34" charset="0"/>
              <a:ea typeface="Calibri"/>
              <a:cs typeface="Calibri"/>
            </a:endParaRPr>
          </a:p>
          <a:p>
            <a:pPr algn="just">
              <a:buFont typeface="Arial" pitchFamily="2" charset="2"/>
              <a:buChar char="•"/>
            </a:pPr>
            <a:r>
              <a:rPr lang="pt-PT" sz="1900" b="1" err="1">
                <a:latin typeface="Agency FB" panose="020B0503020202020204" pitchFamily="34" charset="0"/>
                <a:ea typeface="+mn-lt"/>
                <a:cs typeface="+mn-lt"/>
              </a:rPr>
              <a:t>Company</a:t>
            </a:r>
            <a:r>
              <a:rPr lang="pt-PT" sz="1900" b="1">
                <a:latin typeface="Agency FB" panose="020B0503020202020204" pitchFamily="34" charset="0"/>
                <a:ea typeface="+mn-lt"/>
                <a:cs typeface="+mn-lt"/>
              </a:rPr>
              <a:t> </a:t>
            </a:r>
            <a:r>
              <a:rPr lang="pt-PT" sz="1900" b="1" err="1">
                <a:latin typeface="Agency FB" panose="020B0503020202020204" pitchFamily="34" charset="0"/>
                <a:ea typeface="+mn-lt"/>
                <a:cs typeface="+mn-lt"/>
              </a:rPr>
              <a:t>Type</a:t>
            </a:r>
            <a:r>
              <a:rPr lang="pt-PT" sz="1900" b="1">
                <a:latin typeface="Agency FB" panose="020B0503020202020204" pitchFamily="34" charset="0"/>
                <a:ea typeface="+mn-lt"/>
                <a:cs typeface="+mn-lt"/>
              </a:rPr>
              <a:t> </a:t>
            </a:r>
            <a:r>
              <a:rPr lang="pt-PT" sz="1900">
                <a:latin typeface="Agency FB" panose="020B0503020202020204" pitchFamily="34" charset="0"/>
                <a:ea typeface="+mn-lt"/>
                <a:cs typeface="+mn-lt"/>
              </a:rPr>
              <a:t>- Tipo de empresa do funcionário.</a:t>
            </a:r>
            <a:endParaRPr lang="pt-PT" sz="1900">
              <a:latin typeface="Agency FB" panose="020B0503020202020204" pitchFamily="34" charset="0"/>
              <a:ea typeface="Calibri"/>
              <a:cs typeface="Calibri"/>
            </a:endParaRPr>
          </a:p>
          <a:p>
            <a:pPr algn="just">
              <a:buFont typeface="Arial" pitchFamily="2" charset="2"/>
              <a:buChar char="•"/>
            </a:pPr>
            <a:r>
              <a:rPr lang="pt-PT" sz="1900" b="1">
                <a:latin typeface="Agency FB" panose="020B0503020202020204" pitchFamily="34" charset="0"/>
                <a:ea typeface="+mn-lt"/>
                <a:cs typeface="+mn-lt"/>
              </a:rPr>
              <a:t>WFH Setup </a:t>
            </a:r>
            <a:r>
              <a:rPr lang="pt-PT" sz="1900" b="1" err="1">
                <a:latin typeface="Agency FB" panose="020B0503020202020204" pitchFamily="34" charset="0"/>
                <a:ea typeface="+mn-lt"/>
                <a:cs typeface="+mn-lt"/>
              </a:rPr>
              <a:t>Available</a:t>
            </a:r>
            <a:r>
              <a:rPr lang="pt-PT" sz="1900" b="1">
                <a:latin typeface="Agency FB" panose="020B0503020202020204" pitchFamily="34" charset="0"/>
                <a:ea typeface="+mn-lt"/>
                <a:cs typeface="+mn-lt"/>
              </a:rPr>
              <a:t> </a:t>
            </a:r>
            <a:r>
              <a:rPr lang="pt-PT" sz="1900">
                <a:latin typeface="Agency FB" panose="020B0503020202020204" pitchFamily="34" charset="0"/>
                <a:ea typeface="+mn-lt"/>
                <a:cs typeface="+mn-lt"/>
              </a:rPr>
              <a:t>- Indica se existem sistemas que permitem o trabalho a partir de casa.</a:t>
            </a:r>
            <a:endParaRPr lang="pt-PT" sz="1900">
              <a:latin typeface="Agency FB" panose="020B0503020202020204" pitchFamily="34" charset="0"/>
              <a:ea typeface="Calibri"/>
              <a:cs typeface="Calibri"/>
            </a:endParaRPr>
          </a:p>
          <a:p>
            <a:pPr algn="just">
              <a:buFont typeface="Arial" pitchFamily="2" charset="2"/>
              <a:buChar char="•"/>
            </a:pPr>
            <a:r>
              <a:rPr lang="pt-PT" sz="1900" b="1" err="1">
                <a:latin typeface="Agency FB" panose="020B0503020202020204" pitchFamily="34" charset="0"/>
                <a:ea typeface="+mn-lt"/>
                <a:cs typeface="+mn-lt"/>
              </a:rPr>
              <a:t>Designation</a:t>
            </a:r>
            <a:r>
              <a:rPr lang="pt-PT" sz="1900">
                <a:latin typeface="Agency FB" panose="020B0503020202020204" pitchFamily="34" charset="0"/>
                <a:ea typeface="+mn-lt"/>
                <a:cs typeface="+mn-lt"/>
              </a:rPr>
              <a:t> - Escalão do funcionário.</a:t>
            </a:r>
            <a:endParaRPr lang="pt-PT" sz="1900">
              <a:latin typeface="Agency FB" panose="020B0503020202020204" pitchFamily="34" charset="0"/>
              <a:ea typeface="Calibri"/>
              <a:cs typeface="Calibri"/>
            </a:endParaRPr>
          </a:p>
          <a:p>
            <a:pPr algn="just">
              <a:buFont typeface="Arial" pitchFamily="2" charset="2"/>
              <a:buChar char="•"/>
            </a:pPr>
            <a:r>
              <a:rPr lang="pt-PT" sz="1900" b="1" err="1">
                <a:latin typeface="Agency FB" panose="020B0503020202020204" pitchFamily="34" charset="0"/>
                <a:ea typeface="+mn-lt"/>
                <a:cs typeface="+mn-lt"/>
              </a:rPr>
              <a:t>Resource</a:t>
            </a:r>
            <a:r>
              <a:rPr lang="pt-PT" sz="1900" b="1">
                <a:latin typeface="Agency FB" panose="020B0503020202020204" pitchFamily="34" charset="0"/>
                <a:ea typeface="+mn-lt"/>
                <a:cs typeface="+mn-lt"/>
              </a:rPr>
              <a:t> </a:t>
            </a:r>
            <a:r>
              <a:rPr lang="pt-PT" sz="1900" b="1" err="1">
                <a:latin typeface="Agency FB" panose="020B0503020202020204" pitchFamily="34" charset="0"/>
                <a:ea typeface="+mn-lt"/>
                <a:cs typeface="+mn-lt"/>
              </a:rPr>
              <a:t>Allocation</a:t>
            </a:r>
            <a:r>
              <a:rPr lang="pt-PT" sz="1900" b="1">
                <a:latin typeface="Agency FB" panose="020B0503020202020204" pitchFamily="34" charset="0"/>
                <a:ea typeface="+mn-lt"/>
                <a:cs typeface="+mn-lt"/>
              </a:rPr>
              <a:t> </a:t>
            </a:r>
            <a:r>
              <a:rPr lang="pt-PT" sz="1900">
                <a:latin typeface="Agency FB" panose="020B0503020202020204" pitchFamily="34" charset="0"/>
                <a:ea typeface="+mn-lt"/>
                <a:cs typeface="+mn-lt"/>
              </a:rPr>
              <a:t>- Número de horas de trabalho por dia.</a:t>
            </a:r>
            <a:endParaRPr lang="pt-PT" sz="1900">
              <a:latin typeface="Agency FB" panose="020B0503020202020204" pitchFamily="34" charset="0"/>
              <a:ea typeface="Calibri"/>
              <a:cs typeface="Calibri"/>
            </a:endParaRPr>
          </a:p>
          <a:p>
            <a:pPr algn="just">
              <a:buFont typeface="Arial" pitchFamily="2" charset="2"/>
              <a:buChar char="•"/>
            </a:pPr>
            <a:r>
              <a:rPr lang="pt-PT" sz="1900" b="1">
                <a:latin typeface="Agency FB" panose="020B0503020202020204" pitchFamily="34" charset="0"/>
                <a:ea typeface="+mn-lt"/>
                <a:cs typeface="+mn-lt"/>
              </a:rPr>
              <a:t>Mental Fatigue Score </a:t>
            </a:r>
            <a:r>
              <a:rPr lang="pt-PT" sz="1900">
                <a:latin typeface="Agency FB" panose="020B0503020202020204" pitchFamily="34" charset="0"/>
                <a:ea typeface="+mn-lt"/>
                <a:cs typeface="+mn-lt"/>
              </a:rPr>
              <a:t>- Nível de fadiga mental do funcionário.</a:t>
            </a:r>
            <a:endParaRPr lang="pt-PT" sz="1900">
              <a:latin typeface="Agency FB" panose="020B0503020202020204" pitchFamily="34" charset="0"/>
              <a:ea typeface="Calibri"/>
              <a:cs typeface="Calibri"/>
            </a:endParaRPr>
          </a:p>
          <a:p>
            <a:pPr algn="just">
              <a:buFont typeface="Arial" pitchFamily="2" charset="2"/>
              <a:buChar char="•"/>
            </a:pPr>
            <a:r>
              <a:rPr lang="pt-PT" sz="1900" b="1" err="1">
                <a:latin typeface="Agency FB" panose="020B0503020202020204" pitchFamily="34" charset="0"/>
                <a:ea typeface="+mn-lt"/>
                <a:cs typeface="+mn-lt"/>
              </a:rPr>
              <a:t>Burn</a:t>
            </a:r>
            <a:r>
              <a:rPr lang="pt-PT" sz="1900" b="1">
                <a:latin typeface="Agency FB" panose="020B0503020202020204" pitchFamily="34" charset="0"/>
                <a:ea typeface="+mn-lt"/>
                <a:cs typeface="+mn-lt"/>
              </a:rPr>
              <a:t> Rate </a:t>
            </a:r>
            <a:r>
              <a:rPr lang="pt-PT" sz="1900">
                <a:latin typeface="Agency FB" panose="020B0503020202020204" pitchFamily="34" charset="0"/>
                <a:ea typeface="+mn-lt"/>
                <a:cs typeface="+mn-lt"/>
              </a:rPr>
              <a:t>- Taxa de </a:t>
            </a:r>
            <a:r>
              <a:rPr lang="pt-PT" sz="1900" i="1">
                <a:latin typeface="Agency FB" panose="020B0503020202020204" pitchFamily="34" charset="0"/>
                <a:ea typeface="+mn-lt"/>
                <a:cs typeface="+mn-lt"/>
              </a:rPr>
              <a:t>burnout</a:t>
            </a:r>
            <a:r>
              <a:rPr lang="pt-PT" sz="1900">
                <a:latin typeface="Agency FB" panose="020B0503020202020204" pitchFamily="34" charset="0"/>
                <a:ea typeface="+mn-lt"/>
                <a:cs typeface="+mn-lt"/>
              </a:rPr>
              <a:t> de um funcionário.</a:t>
            </a:r>
            <a:endParaRPr lang="pt-PT" sz="1900">
              <a:latin typeface="Agency FB" panose="020B0503020202020204" pitchFamily="34" charset="0"/>
            </a:endParaRPr>
          </a:p>
          <a:p>
            <a:pPr>
              <a:buFont typeface="Arial" pitchFamily="2" charset="2"/>
              <a:buChar char="•"/>
            </a:pPr>
            <a:endParaRPr lang="pt-PT" sz="1700">
              <a:ea typeface="Calibri"/>
              <a:cs typeface="Calibri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9BC449F-592E-F317-25A7-70457E8BB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420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6BD60-5A04-298C-3573-369543E21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6" y="211191"/>
            <a:ext cx="10515600" cy="736088"/>
          </a:xfrm>
        </p:spPr>
        <p:txBody>
          <a:bodyPr>
            <a:normAutofit/>
          </a:bodyPr>
          <a:lstStyle/>
          <a:p>
            <a:r>
              <a:rPr lang="pt-PT" sz="3200">
                <a:cs typeface="Calibri Light"/>
              </a:rPr>
              <a:t>Compreensão dos dados</a:t>
            </a:r>
            <a:endParaRPr lang="pt-PT" sz="3200"/>
          </a:p>
        </p:txBody>
      </p:sp>
      <p:pic>
        <p:nvPicPr>
          <p:cNvPr id="3" name="Marcador de Posição de Conteúdo 2" descr="Uma imagem com texto, captura de ecrã, número, Tipo de letra&#10;&#10;Descrição gerada automaticamente">
            <a:extLst>
              <a:ext uri="{FF2B5EF4-FFF2-40B4-BE49-F238E27FC236}">
                <a16:creationId xmlns:a16="http://schemas.microsoft.com/office/drawing/2014/main" id="{50ECCB84-7B4B-10E0-0084-3E7D655151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2706" y="905954"/>
            <a:ext cx="7347697" cy="2659340"/>
          </a:xfrm>
        </p:spPr>
      </p:pic>
      <p:pic>
        <p:nvPicPr>
          <p:cNvPr id="4" name="Imagem 3" descr="Uma imagem com texto, captura de ecrã, Tipo de letra, file&#10;&#10;Descrição gerada automaticamente">
            <a:extLst>
              <a:ext uri="{FF2B5EF4-FFF2-40B4-BE49-F238E27FC236}">
                <a16:creationId xmlns:a16="http://schemas.microsoft.com/office/drawing/2014/main" id="{C9D21C5F-339F-4C63-6C5A-CCBF50C13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216" y="955374"/>
            <a:ext cx="3834092" cy="805702"/>
          </a:xfrm>
          <a:prstGeom prst="rect">
            <a:avLst/>
          </a:prstGeom>
        </p:spPr>
      </p:pic>
      <p:pic>
        <p:nvPicPr>
          <p:cNvPr id="5" name="Imagem 4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E8253FA8-5889-AA20-B501-CD2B1B89F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06" y="3594698"/>
            <a:ext cx="4639235" cy="262217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2DC7E92-111E-BF06-49C9-EA4075F16901}"/>
              </a:ext>
            </a:extLst>
          </p:cNvPr>
          <p:cNvSpPr txBox="1"/>
          <p:nvPr/>
        </p:nvSpPr>
        <p:spPr>
          <a:xfrm>
            <a:off x="8063216" y="1942895"/>
            <a:ext cx="3567952" cy="22123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>
                <a:latin typeface="Agency FB" panose="020B0503020202020204" pitchFamily="34" charset="0"/>
              </a:rPr>
              <a:t>O </a:t>
            </a:r>
            <a:r>
              <a:rPr lang="en-US" i="1">
                <a:latin typeface="Agency FB" panose="020B0503020202020204" pitchFamily="34" charset="0"/>
              </a:rPr>
              <a:t>dataset</a:t>
            </a:r>
            <a:r>
              <a:rPr lang="en-US">
                <a:latin typeface="Agency FB" panose="020B0503020202020204" pitchFamily="34" charset="0"/>
              </a:rPr>
              <a:t> possui 4 atributos numéricos.</a:t>
            </a:r>
            <a:endParaRPr lang="pt-PT">
              <a:latin typeface="Agency FB" panose="020B0503020202020204" pitchFamily="34" charset="0"/>
              <a:cs typeface="Calibri"/>
            </a:endParaRPr>
          </a:p>
          <a:p>
            <a:pPr algn="just">
              <a:lnSpc>
                <a:spcPct val="130000"/>
              </a:lnSpc>
            </a:pPr>
            <a:r>
              <a:rPr lang="en-US">
                <a:latin typeface="Agency FB" panose="020B0503020202020204" pitchFamily="34" charset="0"/>
              </a:rPr>
              <a:t>É possível identificar a presença de valores nulos em:</a:t>
            </a:r>
            <a:endParaRPr lang="en-US">
              <a:latin typeface="Agency FB" panose="020B0503020202020204" pitchFamily="34" charset="0"/>
              <a:cs typeface="Calibri" panose="020F0502020204030204"/>
            </a:endParaRPr>
          </a:p>
          <a:p>
            <a:pPr marL="285750" indent="-285750" algn="just">
              <a:lnSpc>
                <a:spcPct val="130000"/>
              </a:lnSpc>
              <a:buClr>
                <a:schemeClr val="accent1">
                  <a:lumMod val="75000"/>
                </a:schemeClr>
              </a:buClr>
              <a:buFont typeface="Arial"/>
              <a:buChar char="•"/>
            </a:pPr>
            <a:r>
              <a:rPr lang="en-US">
                <a:latin typeface="Agency FB" panose="020B0503020202020204" pitchFamily="34" charset="0"/>
              </a:rPr>
              <a:t>Resource Allocation</a:t>
            </a:r>
            <a:endParaRPr lang="en-US">
              <a:latin typeface="Agency FB" panose="020B0503020202020204" pitchFamily="34" charset="0"/>
              <a:cs typeface="Calibri" panose="020F0502020204030204"/>
            </a:endParaRPr>
          </a:p>
          <a:p>
            <a:pPr marL="285750" indent="-285750" algn="just">
              <a:lnSpc>
                <a:spcPct val="130000"/>
              </a:lnSpc>
              <a:buClr>
                <a:schemeClr val="accent1">
                  <a:lumMod val="75000"/>
                </a:schemeClr>
              </a:buClr>
              <a:buFont typeface="Arial"/>
              <a:buChar char="•"/>
            </a:pPr>
            <a:r>
              <a:rPr lang="en-US">
                <a:latin typeface="Agency FB" panose="020B0503020202020204" pitchFamily="34" charset="0"/>
              </a:rPr>
              <a:t>Mental Fatigue Score</a:t>
            </a:r>
            <a:endParaRPr lang="en-US">
              <a:latin typeface="Agency FB" panose="020B0503020202020204" pitchFamily="34" charset="0"/>
              <a:cs typeface="Calibri"/>
            </a:endParaRPr>
          </a:p>
          <a:p>
            <a:pPr marL="285750" indent="-285750" algn="just">
              <a:lnSpc>
                <a:spcPct val="130000"/>
              </a:lnSpc>
              <a:buClr>
                <a:schemeClr val="accent1">
                  <a:lumMod val="75000"/>
                </a:schemeClr>
              </a:buClr>
              <a:buFont typeface="Arial"/>
              <a:buChar char="•"/>
            </a:pPr>
            <a:r>
              <a:rPr lang="en-US">
                <a:latin typeface="Agency FB" panose="020B0503020202020204" pitchFamily="34" charset="0"/>
              </a:rPr>
              <a:t>Burn Rate</a:t>
            </a:r>
            <a:endParaRPr lang="en-US" sz="1400">
              <a:latin typeface="Agency FB" panose="020B0503020202020204" pitchFamily="34" charset="0"/>
              <a:cs typeface="Calibri"/>
            </a:endParaRPr>
          </a:p>
        </p:txBody>
      </p:sp>
      <p:pic>
        <p:nvPicPr>
          <p:cNvPr id="8" name="Imagem 7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7149C2AA-06F0-3BD3-272F-E42FA01FF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1127" y="3640792"/>
            <a:ext cx="2279276" cy="201481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BD47618-7745-4180-35FE-3A103BF28251}"/>
              </a:ext>
            </a:extLst>
          </p:cNvPr>
          <p:cNvSpPr txBox="1"/>
          <p:nvPr/>
        </p:nvSpPr>
        <p:spPr>
          <a:xfrm>
            <a:off x="582706" y="6292373"/>
            <a:ext cx="10668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>
                <a:latin typeface="Agency FB" panose="020B0503020202020204" pitchFamily="34" charset="0"/>
                <a:cs typeface="Calibri"/>
              </a:rPr>
              <a:t>O objetivo de trabalhar com este </a:t>
            </a:r>
            <a:r>
              <a:rPr lang="en-US" i="1">
                <a:latin typeface="Agency FB" panose="020B0503020202020204" pitchFamily="34" charset="0"/>
                <a:cs typeface="Calibri"/>
              </a:rPr>
              <a:t>dataset</a:t>
            </a:r>
            <a:r>
              <a:rPr lang="en-US">
                <a:latin typeface="Agency FB" panose="020B0503020202020204" pitchFamily="34" charset="0"/>
                <a:cs typeface="Calibri"/>
              </a:rPr>
              <a:t> é identificar o </a:t>
            </a:r>
            <a:r>
              <a:rPr lang="en-US" i="1">
                <a:latin typeface="Agency FB" panose="020B0503020202020204" pitchFamily="34" charset="0"/>
                <a:cs typeface="Calibri"/>
              </a:rPr>
              <a:t>burn rate</a:t>
            </a:r>
            <a:r>
              <a:rPr lang="en-US">
                <a:latin typeface="Agency FB" panose="020B0503020202020204" pitchFamily="34" charset="0"/>
                <a:cs typeface="Calibri"/>
              </a:rPr>
              <a:t>, sendo a label um valor continuo compreendido entre 0 e 1.</a:t>
            </a:r>
            <a:endParaRPr lang="pt-PT" sz="2400">
              <a:latin typeface="Agency FB" panose="020B0503020202020204" pitchFamily="34" charset="0"/>
              <a:cs typeface="Calibri" panose="020F0502020204030204"/>
            </a:endParaRP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32F544E-A46B-1D11-64B3-4462ED8ED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177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, captura de ecrã, diagrama&#10;&#10;Descrição gerada automaticamente">
            <a:extLst>
              <a:ext uri="{FF2B5EF4-FFF2-40B4-BE49-F238E27FC236}">
                <a16:creationId xmlns:a16="http://schemas.microsoft.com/office/drawing/2014/main" id="{ED006949-F4A6-BED8-5B8A-E3FBAAA9C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26" y="2529305"/>
            <a:ext cx="4832730" cy="4114800"/>
          </a:xfrm>
          <a:prstGeom prst="rect">
            <a:avLst/>
          </a:prstGeom>
        </p:spPr>
      </p:pic>
      <p:pic>
        <p:nvPicPr>
          <p:cNvPr id="5" name="Imagem 4" descr="Uma imagem com texto, diagrama, Gráfico, file&#10;&#10;Descrição gerada automaticamente">
            <a:extLst>
              <a:ext uri="{FF2B5EF4-FFF2-40B4-BE49-F238E27FC236}">
                <a16:creationId xmlns:a16="http://schemas.microsoft.com/office/drawing/2014/main" id="{2B44B630-5073-82B8-0A82-8A05928A1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106" y="2450646"/>
            <a:ext cx="5152768" cy="4114800"/>
          </a:xfrm>
          <a:prstGeom prst="rect">
            <a:avLst/>
          </a:prstGeom>
        </p:spPr>
      </p:pic>
      <p:sp>
        <p:nvSpPr>
          <p:cNvPr id="20" name="Título 19">
            <a:extLst>
              <a:ext uri="{FF2B5EF4-FFF2-40B4-BE49-F238E27FC236}">
                <a16:creationId xmlns:a16="http://schemas.microsoft.com/office/drawing/2014/main" id="{CCCD8817-0AB8-FB4E-40F4-0870A2AD6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010" y="375881"/>
            <a:ext cx="10058400" cy="1089125"/>
          </a:xfrm>
        </p:spPr>
        <p:txBody>
          <a:bodyPr/>
          <a:lstStyle/>
          <a:p>
            <a:r>
              <a:rPr lang="pt-PT" sz="5400">
                <a:latin typeface="Rockwell Condensed"/>
                <a:cs typeface="Calibri Light"/>
              </a:rPr>
              <a:t>Exploração e Preparação dos dados</a:t>
            </a:r>
            <a:endParaRPr lang="pt-PT"/>
          </a:p>
        </p:txBody>
      </p:sp>
      <p:sp>
        <p:nvSpPr>
          <p:cNvPr id="21" name="Marcador de Posição de Conteúdo 20">
            <a:extLst>
              <a:ext uri="{FF2B5EF4-FFF2-40B4-BE49-F238E27FC236}">
                <a16:creationId xmlns:a16="http://schemas.microsoft.com/office/drawing/2014/main" id="{D88116C8-7C8E-8052-B291-8C41A843D4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44126" y="1361522"/>
            <a:ext cx="4754880" cy="1089125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30000"/>
              </a:lnSpc>
            </a:pPr>
            <a:r>
              <a:rPr lang="en-US" sz="1800" err="1">
                <a:latin typeface="Agency FB" panose="020B0503020202020204" pitchFamily="34" charset="0"/>
              </a:rPr>
              <a:t>Verificamos</a:t>
            </a:r>
            <a:r>
              <a:rPr lang="en-US" sz="1800">
                <a:latin typeface="Agency FB" panose="020B0503020202020204" pitchFamily="34" charset="0"/>
              </a:rPr>
              <a:t> que a </a:t>
            </a:r>
            <a:r>
              <a:rPr lang="en-US" sz="1800" err="1">
                <a:latin typeface="Agency FB" panose="020B0503020202020204" pitchFamily="34" charset="0"/>
              </a:rPr>
              <a:t>maioria</a:t>
            </a:r>
            <a:r>
              <a:rPr lang="en-US" sz="1800">
                <a:latin typeface="Agency FB" panose="020B0503020202020204" pitchFamily="34" charset="0"/>
              </a:rPr>
              <a:t> dos </a:t>
            </a:r>
            <a:r>
              <a:rPr lang="en-US" sz="1800" err="1">
                <a:latin typeface="Agency FB" panose="020B0503020202020204" pitchFamily="34" charset="0"/>
              </a:rPr>
              <a:t>trabalhadores</a:t>
            </a:r>
            <a:r>
              <a:rPr lang="en-US" sz="1800">
                <a:latin typeface="Agency FB" panose="020B0503020202020204" pitchFamily="34" charset="0"/>
              </a:rPr>
              <a:t> do </a:t>
            </a:r>
            <a:r>
              <a:rPr lang="en-US" sz="1800" i="1">
                <a:latin typeface="Agency FB" panose="020B0503020202020204" pitchFamily="34" charset="0"/>
              </a:rPr>
              <a:t>dataset</a:t>
            </a:r>
            <a:r>
              <a:rPr lang="en-US" sz="1800">
                <a:latin typeface="Agency FB" panose="020B0503020202020204" pitchFamily="34" charset="0"/>
              </a:rPr>
              <a:t> </a:t>
            </a:r>
            <a:r>
              <a:rPr lang="en-US" sz="1800" err="1">
                <a:latin typeface="Agency FB" panose="020B0503020202020204" pitchFamily="34" charset="0"/>
              </a:rPr>
              <a:t>trabalha</a:t>
            </a:r>
            <a:r>
              <a:rPr lang="en-US" sz="1800">
                <a:latin typeface="Agency FB" panose="020B0503020202020204" pitchFamily="34" charset="0"/>
              </a:rPr>
              <a:t> a </a:t>
            </a:r>
            <a:r>
              <a:rPr lang="en-US" sz="1800" err="1">
                <a:latin typeface="Agency FB" panose="020B0503020202020204" pitchFamily="34" charset="0"/>
              </a:rPr>
              <a:t>partir</a:t>
            </a:r>
            <a:r>
              <a:rPr lang="en-US" sz="1800">
                <a:latin typeface="Agency FB" panose="020B0503020202020204" pitchFamily="34" charset="0"/>
              </a:rPr>
              <a:t> de casa, </a:t>
            </a:r>
            <a:r>
              <a:rPr lang="en-US" sz="1800" err="1">
                <a:latin typeface="Agency FB" panose="020B0503020202020204" pitchFamily="34" charset="0"/>
              </a:rPr>
              <a:t>prática</a:t>
            </a:r>
            <a:r>
              <a:rPr lang="en-US" sz="1800">
                <a:latin typeface="Agency FB" panose="020B0503020202020204" pitchFamily="34" charset="0"/>
              </a:rPr>
              <a:t> </a:t>
            </a:r>
            <a:r>
              <a:rPr lang="en-US" sz="1800" err="1">
                <a:latin typeface="Agency FB" panose="020B0503020202020204" pitchFamily="34" charset="0"/>
              </a:rPr>
              <a:t>mais</a:t>
            </a:r>
            <a:r>
              <a:rPr lang="en-US" sz="1800">
                <a:latin typeface="Agency FB" panose="020B0503020202020204" pitchFamily="34" charset="0"/>
              </a:rPr>
              <a:t> </a:t>
            </a:r>
            <a:r>
              <a:rPr lang="en-US" sz="1800" err="1">
                <a:latin typeface="Agency FB" panose="020B0503020202020204" pitchFamily="34" charset="0"/>
              </a:rPr>
              <a:t>recorrente</a:t>
            </a:r>
            <a:r>
              <a:rPr lang="en-US" sz="1800">
                <a:latin typeface="Agency FB" panose="020B0503020202020204" pitchFamily="34" charset="0"/>
              </a:rPr>
              <a:t> a </a:t>
            </a:r>
            <a:r>
              <a:rPr lang="en-US" sz="1800" err="1">
                <a:latin typeface="Agency FB" panose="020B0503020202020204" pitchFamily="34" charset="0"/>
              </a:rPr>
              <a:t>partir</a:t>
            </a:r>
            <a:r>
              <a:rPr lang="en-US" sz="1800">
                <a:latin typeface="Agency FB" panose="020B0503020202020204" pitchFamily="34" charset="0"/>
              </a:rPr>
              <a:t> da </a:t>
            </a:r>
            <a:r>
              <a:rPr lang="en-US" sz="1800" err="1">
                <a:latin typeface="Agency FB" panose="020B0503020202020204" pitchFamily="34" charset="0"/>
              </a:rPr>
              <a:t>época</a:t>
            </a:r>
            <a:r>
              <a:rPr lang="en-US" sz="1800">
                <a:latin typeface="Agency FB" panose="020B0503020202020204" pitchFamily="34" charset="0"/>
              </a:rPr>
              <a:t> da pandemia COVID-19.</a:t>
            </a:r>
          </a:p>
          <a:p>
            <a:endParaRPr lang="pt-PT"/>
          </a:p>
        </p:txBody>
      </p:sp>
      <p:sp>
        <p:nvSpPr>
          <p:cNvPr id="22" name="Marcador de Posição de Conteúdo 21">
            <a:extLst>
              <a:ext uri="{FF2B5EF4-FFF2-40B4-BE49-F238E27FC236}">
                <a16:creationId xmlns:a16="http://schemas.microsoft.com/office/drawing/2014/main" id="{E074E215-9141-BA71-9E74-308CE9870C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5106" y="1361521"/>
            <a:ext cx="4754880" cy="1089125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30000"/>
              </a:lnSpc>
            </a:pPr>
            <a:r>
              <a:rPr lang="en-US" sz="1800" err="1">
                <a:latin typeface="Agency FB" panose="020B0503020202020204" pitchFamily="34" charset="0"/>
              </a:rPr>
              <a:t>Através</a:t>
            </a:r>
            <a:r>
              <a:rPr lang="en-US" sz="1800">
                <a:latin typeface="Agency FB" panose="020B0503020202020204" pitchFamily="34" charset="0"/>
              </a:rPr>
              <a:t> do </a:t>
            </a:r>
            <a:r>
              <a:rPr lang="en-US" sz="1800" err="1">
                <a:latin typeface="Agency FB" panose="020B0503020202020204" pitchFamily="34" charset="0"/>
              </a:rPr>
              <a:t>seguinte</a:t>
            </a:r>
            <a:r>
              <a:rPr lang="en-US" sz="1800">
                <a:latin typeface="Agency FB" panose="020B0503020202020204" pitchFamily="34" charset="0"/>
              </a:rPr>
              <a:t> </a:t>
            </a:r>
            <a:r>
              <a:rPr lang="en-US" sz="1800" err="1">
                <a:latin typeface="Agency FB" panose="020B0503020202020204" pitchFamily="34" charset="0"/>
              </a:rPr>
              <a:t>histograma</a:t>
            </a:r>
            <a:r>
              <a:rPr lang="en-US" sz="1800">
                <a:latin typeface="Agency FB" panose="020B0503020202020204" pitchFamily="34" charset="0"/>
              </a:rPr>
              <a:t> </a:t>
            </a:r>
            <a:r>
              <a:rPr lang="en-US" sz="1800" err="1">
                <a:latin typeface="Agency FB" panose="020B0503020202020204" pitchFamily="34" charset="0"/>
              </a:rPr>
              <a:t>podemos</a:t>
            </a:r>
            <a:r>
              <a:rPr lang="en-US" sz="1800">
                <a:latin typeface="Agency FB" panose="020B0503020202020204" pitchFamily="34" charset="0"/>
              </a:rPr>
              <a:t> </a:t>
            </a:r>
            <a:r>
              <a:rPr lang="en-US" sz="1800" err="1">
                <a:latin typeface="Agency FB" panose="020B0503020202020204" pitchFamily="34" charset="0"/>
              </a:rPr>
              <a:t>observar</a:t>
            </a:r>
            <a:r>
              <a:rPr lang="en-US" sz="1800">
                <a:latin typeface="Agency FB" panose="020B0503020202020204" pitchFamily="34" charset="0"/>
              </a:rPr>
              <a:t> que a </a:t>
            </a:r>
            <a:r>
              <a:rPr lang="en-US" sz="1800" err="1">
                <a:latin typeface="Agency FB" panose="020B0503020202020204" pitchFamily="34" charset="0"/>
              </a:rPr>
              <a:t>nossa</a:t>
            </a:r>
            <a:r>
              <a:rPr lang="en-US" sz="1800">
                <a:latin typeface="Agency FB" panose="020B0503020202020204" pitchFamily="34" charset="0"/>
              </a:rPr>
              <a:t> </a:t>
            </a:r>
            <a:r>
              <a:rPr lang="en-US" sz="1800" err="1">
                <a:latin typeface="Agency FB" panose="020B0503020202020204" pitchFamily="34" charset="0"/>
              </a:rPr>
              <a:t>variável</a:t>
            </a:r>
            <a:r>
              <a:rPr lang="en-US" sz="1800">
                <a:latin typeface="Agency FB" panose="020B0503020202020204" pitchFamily="34" charset="0"/>
              </a:rPr>
              <a:t> target segue </a:t>
            </a:r>
            <a:r>
              <a:rPr lang="en-US" sz="1800" err="1">
                <a:latin typeface="Agency FB" panose="020B0503020202020204" pitchFamily="34" charset="0"/>
              </a:rPr>
              <a:t>uma</a:t>
            </a:r>
            <a:r>
              <a:rPr lang="en-US" sz="1800">
                <a:latin typeface="Agency FB" panose="020B0503020202020204" pitchFamily="34" charset="0"/>
              </a:rPr>
              <a:t> </a:t>
            </a:r>
            <a:r>
              <a:rPr lang="en-US" sz="1800" err="1">
                <a:latin typeface="Agency FB" panose="020B0503020202020204" pitchFamily="34" charset="0"/>
              </a:rPr>
              <a:t>distribuição</a:t>
            </a:r>
            <a:r>
              <a:rPr lang="en-US" sz="1800">
                <a:latin typeface="Agency FB" panose="020B0503020202020204" pitchFamily="34" charset="0"/>
              </a:rPr>
              <a:t> normal.</a:t>
            </a:r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D17F3858-FB52-9E52-9AF7-1898F69D1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15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60E695-9401-A40B-DCF1-56FD134B2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51259"/>
            <a:ext cx="10400071" cy="809900"/>
          </a:xfrm>
        </p:spPr>
        <p:txBody>
          <a:bodyPr>
            <a:normAutofit/>
          </a:bodyPr>
          <a:lstStyle/>
          <a:p>
            <a:r>
              <a:rPr lang="pt-PT" sz="2400">
                <a:solidFill>
                  <a:srgbClr val="000000"/>
                </a:solidFill>
                <a:ea typeface="+mj-lt"/>
                <a:cs typeface="+mj-lt"/>
              </a:rPr>
              <a:t>Exploração e Preparação dos dados</a:t>
            </a:r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8FAFA5F-6EFE-4436-77E8-436CB1108AD7}"/>
              </a:ext>
            </a:extLst>
          </p:cNvPr>
          <p:cNvSpPr txBox="1"/>
          <p:nvPr/>
        </p:nvSpPr>
        <p:spPr>
          <a:xfrm>
            <a:off x="838199" y="915505"/>
            <a:ext cx="10515600" cy="11320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b="1">
                <a:latin typeface="Agency FB" panose="020B0503020202020204" pitchFamily="34" charset="0"/>
              </a:rPr>
              <a:t>1. Missing values</a:t>
            </a:r>
            <a:endParaRPr lang="en-US" b="1">
              <a:latin typeface="Agency FB" panose="020B0503020202020204" pitchFamily="34" charset="0"/>
              <a:cs typeface="Calibri"/>
            </a:endParaRPr>
          </a:p>
          <a:p>
            <a:pPr algn="just">
              <a:lnSpc>
                <a:spcPct val="130000"/>
              </a:lnSpc>
            </a:pPr>
            <a:r>
              <a:rPr lang="en-US" err="1">
                <a:latin typeface="Agency FB" panose="020B0503020202020204" pitchFamily="34" charset="0"/>
              </a:rPr>
              <a:t>Começamos</a:t>
            </a:r>
            <a:r>
              <a:rPr lang="en-US">
                <a:latin typeface="Agency FB" panose="020B0503020202020204" pitchFamily="34" charset="0"/>
              </a:rPr>
              <a:t> o </a:t>
            </a:r>
            <a:r>
              <a:rPr lang="en-US" err="1">
                <a:latin typeface="Agency FB" panose="020B0503020202020204" pitchFamily="34" charset="0"/>
              </a:rPr>
              <a:t>nosso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processo</a:t>
            </a:r>
            <a:r>
              <a:rPr lang="en-US">
                <a:latin typeface="Agency FB" panose="020B0503020202020204" pitchFamily="34" charset="0"/>
              </a:rPr>
              <a:t> de </a:t>
            </a:r>
            <a:r>
              <a:rPr lang="en-US" err="1">
                <a:latin typeface="Agency FB" panose="020B0503020202020204" pitchFamily="34" charset="0"/>
              </a:rPr>
              <a:t>preparação</a:t>
            </a:r>
            <a:r>
              <a:rPr lang="en-US">
                <a:latin typeface="Agency FB" panose="020B0503020202020204" pitchFamily="34" charset="0"/>
              </a:rPr>
              <a:t> de dados pela </a:t>
            </a:r>
            <a:r>
              <a:rPr lang="en-US" err="1">
                <a:latin typeface="Agency FB" panose="020B0503020202020204" pitchFamily="34" charset="0"/>
              </a:rPr>
              <a:t>exploração</a:t>
            </a:r>
            <a:r>
              <a:rPr lang="en-US">
                <a:latin typeface="Agency FB" panose="020B0503020202020204" pitchFamily="34" charset="0"/>
              </a:rPr>
              <a:t> dos </a:t>
            </a:r>
            <a:r>
              <a:rPr lang="en-US" i="1">
                <a:latin typeface="Agency FB" panose="020B0503020202020204" pitchFamily="34" charset="0"/>
              </a:rPr>
              <a:t>missing values</a:t>
            </a:r>
            <a:r>
              <a:rPr lang="en-US">
                <a:latin typeface="Agency FB" panose="020B0503020202020204" pitchFamily="34" charset="0"/>
              </a:rPr>
              <a:t> do </a:t>
            </a:r>
            <a:r>
              <a:rPr lang="en-US" err="1">
                <a:latin typeface="Agency FB" panose="020B0503020202020204" pitchFamily="34" charset="0"/>
              </a:rPr>
              <a:t>nosso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i="1">
                <a:latin typeface="Agency FB" panose="020B0503020202020204" pitchFamily="34" charset="0"/>
              </a:rPr>
              <a:t>dataset</a:t>
            </a:r>
            <a:r>
              <a:rPr lang="en-US">
                <a:latin typeface="Agency FB" panose="020B0503020202020204" pitchFamily="34" charset="0"/>
              </a:rPr>
              <a:t>. Para </a:t>
            </a:r>
            <a:r>
              <a:rPr lang="en-US" err="1">
                <a:latin typeface="Agency FB" panose="020B0503020202020204" pitchFamily="34" charset="0"/>
              </a:rPr>
              <a:t>obter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uma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visualização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gráfica</a:t>
            </a:r>
            <a:r>
              <a:rPr lang="en-US">
                <a:latin typeface="Agency FB" panose="020B0503020202020204" pitchFamily="34" charset="0"/>
              </a:rPr>
              <a:t> dos </a:t>
            </a:r>
            <a:r>
              <a:rPr lang="en-US" i="1">
                <a:latin typeface="Agency FB" panose="020B0503020202020204" pitchFamily="34" charset="0"/>
              </a:rPr>
              <a:t>missing values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utilizamos</a:t>
            </a:r>
            <a:r>
              <a:rPr lang="en-US">
                <a:latin typeface="Agency FB" panose="020B0503020202020204" pitchFamily="34" charset="0"/>
              </a:rPr>
              <a:t> o </a:t>
            </a:r>
            <a:r>
              <a:rPr lang="en-US" err="1">
                <a:latin typeface="Agency FB" panose="020B0503020202020204" pitchFamily="34" charset="0"/>
              </a:rPr>
              <a:t>seguinte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i="1">
                <a:latin typeface="Agency FB" panose="020B0503020202020204" pitchFamily="34" charset="0"/>
              </a:rPr>
              <a:t>heatmap</a:t>
            </a:r>
            <a:r>
              <a:rPr lang="en-US">
                <a:latin typeface="Agency FB" panose="020B0503020202020204" pitchFamily="34" charset="0"/>
              </a:rPr>
              <a:t>.</a:t>
            </a:r>
            <a:endParaRPr lang="en-US">
              <a:latin typeface="Agency FB" panose="020B0503020202020204" pitchFamily="34" charset="0"/>
              <a:cs typeface="Calibri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FFC831F-7F69-F086-3A42-DB908BC26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225350"/>
            <a:ext cx="4679577" cy="293022"/>
          </a:xfrm>
          <a:prstGeom prst="rect">
            <a:avLst/>
          </a:prstGeom>
        </p:spPr>
      </p:pic>
      <p:pic>
        <p:nvPicPr>
          <p:cNvPr id="6" name="Imagem 5" descr="Uma imagem com texto, captura de ecrã, roxo, design&#10;&#10;Descrição gerada automaticamente">
            <a:extLst>
              <a:ext uri="{FF2B5EF4-FFF2-40B4-BE49-F238E27FC236}">
                <a16:creationId xmlns:a16="http://schemas.microsoft.com/office/drawing/2014/main" id="{598E9529-4871-B806-7F6B-CEF3340C7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518372"/>
            <a:ext cx="3909938" cy="4114800"/>
          </a:xfrm>
          <a:prstGeom prst="rect">
            <a:avLst/>
          </a:prstGeom>
        </p:spPr>
      </p:pic>
      <p:pic>
        <p:nvPicPr>
          <p:cNvPr id="7" name="Imagem 6" descr="Uma imagem com texto, captura de ecrã, Tipo de letra&#10;&#10;Descrição gerada automaticamente">
            <a:extLst>
              <a:ext uri="{FF2B5EF4-FFF2-40B4-BE49-F238E27FC236}">
                <a16:creationId xmlns:a16="http://schemas.microsoft.com/office/drawing/2014/main" id="{1E82DDAF-B9D4-9254-20D0-3228F4B5F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226" y="2206352"/>
            <a:ext cx="3741084" cy="1298202"/>
          </a:xfrm>
          <a:prstGeom prst="rect">
            <a:avLst/>
          </a:prstGeom>
        </p:spPr>
      </p:pic>
      <p:pic>
        <p:nvPicPr>
          <p:cNvPr id="8" name="Imagem 7" descr="Uma imagem com texto, captura de ecrã, Tipo de letra, file&#10;&#10;Descrição gerada automaticamente">
            <a:extLst>
              <a:ext uri="{FF2B5EF4-FFF2-40B4-BE49-F238E27FC236}">
                <a16:creationId xmlns:a16="http://schemas.microsoft.com/office/drawing/2014/main" id="{E8DD26AE-D60D-F390-49A9-85F3DFE02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4226" y="4899205"/>
            <a:ext cx="5065059" cy="1221723"/>
          </a:xfrm>
          <a:prstGeom prst="rect">
            <a:avLst/>
          </a:prstGeom>
        </p:spPr>
      </p:pic>
      <p:pic>
        <p:nvPicPr>
          <p:cNvPr id="9" name="Imagem 8" descr="Uma imagem com texto, captura de ecrã, Tipo de letra, file&#10;&#10;Descrição gerada automaticamente">
            <a:extLst>
              <a:ext uri="{FF2B5EF4-FFF2-40B4-BE49-F238E27FC236}">
                <a16:creationId xmlns:a16="http://schemas.microsoft.com/office/drawing/2014/main" id="{59370078-2172-9015-1863-48F177BF47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4226" y="3597322"/>
            <a:ext cx="3755092" cy="1209115"/>
          </a:xfrm>
          <a:prstGeom prst="rect">
            <a:avLst/>
          </a:prstGeom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AFF925BF-922F-D32D-DB3C-5564054D9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697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042014-20E5-B5BB-07D5-5099A996C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2" y="444433"/>
            <a:ext cx="5006487" cy="1637730"/>
          </a:xfrm>
        </p:spPr>
        <p:txBody>
          <a:bodyPr>
            <a:normAutofit/>
          </a:bodyPr>
          <a:lstStyle/>
          <a:p>
            <a:r>
              <a:rPr lang="pt-PT" sz="3700">
                <a:latin typeface="Rockwell Condensed"/>
                <a:ea typeface="Calibri Light"/>
                <a:cs typeface="Calibri Light"/>
              </a:rPr>
              <a:t>Previsão da quantidade de energia injetada na rede</a:t>
            </a:r>
          </a:p>
        </p:txBody>
      </p:sp>
      <p:sp>
        <p:nvSpPr>
          <p:cNvPr id="20" name="Marcador de Posição de Conteúdo 2">
            <a:extLst>
              <a:ext uri="{FF2B5EF4-FFF2-40B4-BE49-F238E27FC236}">
                <a16:creationId xmlns:a16="http://schemas.microsoft.com/office/drawing/2014/main" id="{F6405B57-88F6-6979-C3C5-A634D250F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241" y="1875685"/>
            <a:ext cx="5094978" cy="47119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just">
              <a:buNone/>
            </a:pPr>
            <a:r>
              <a:rPr lang="pt-PT" sz="1800" b="1" err="1">
                <a:latin typeface="Agency FB" panose="020B0503020202020204" pitchFamily="34" charset="0"/>
                <a:ea typeface="+mn-lt"/>
                <a:cs typeface="+mn-lt"/>
              </a:rPr>
              <a:t>Features</a:t>
            </a:r>
            <a:r>
              <a:rPr lang="pt-PT" sz="1800" b="1">
                <a:latin typeface="Agency FB" panose="020B0503020202020204" pitchFamily="34" charset="0"/>
                <a:ea typeface="+mn-lt"/>
                <a:cs typeface="+mn-lt"/>
              </a:rPr>
              <a:t> dos </a:t>
            </a:r>
            <a:r>
              <a:rPr lang="pt-PT" sz="1800" b="1" i="1" err="1">
                <a:latin typeface="Agency FB" panose="020B0503020202020204" pitchFamily="34" charset="0"/>
                <a:ea typeface="+mn-lt"/>
                <a:cs typeface="+mn-lt"/>
              </a:rPr>
              <a:t>Datasets</a:t>
            </a:r>
            <a:r>
              <a:rPr lang="pt-PT" sz="1800" b="1">
                <a:latin typeface="Agency FB" panose="020B0503020202020204" pitchFamily="34" charset="0"/>
                <a:ea typeface="+mn-lt"/>
                <a:cs typeface="+mn-lt"/>
              </a:rPr>
              <a:t> de Energia:</a:t>
            </a:r>
            <a:endParaRPr lang="pt-PT" sz="1800">
              <a:latin typeface="Agency FB" panose="020B0503020202020204" pitchFamily="34" charset="0"/>
              <a:cs typeface="Calibri" panose="020F0502020204030204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PT" sz="1800" b="1">
                <a:latin typeface="Agency FB" panose="020B0503020202020204" pitchFamily="34" charset="0"/>
                <a:ea typeface="+mn-lt"/>
                <a:cs typeface="+mn-lt"/>
              </a:rPr>
              <a:t>Data</a:t>
            </a:r>
            <a:r>
              <a:rPr lang="pt-PT" sz="1800">
                <a:latin typeface="Agency FB" panose="020B0503020202020204" pitchFamily="34" charset="0"/>
                <a:ea typeface="+mn-lt"/>
                <a:cs typeface="+mn-lt"/>
              </a:rPr>
              <a:t> - o </a:t>
            </a:r>
            <a:r>
              <a:rPr lang="pt-PT" sz="1800" i="1" err="1">
                <a:latin typeface="Agency FB" panose="020B0503020202020204" pitchFamily="34" charset="0"/>
                <a:ea typeface="+mn-lt"/>
                <a:cs typeface="+mn-lt"/>
              </a:rPr>
              <a:t>timestamp</a:t>
            </a:r>
            <a:r>
              <a:rPr lang="pt-PT" sz="1800">
                <a:latin typeface="Agency FB" panose="020B0503020202020204" pitchFamily="34" charset="0"/>
                <a:ea typeface="+mn-lt"/>
                <a:cs typeface="+mn-lt"/>
              </a:rPr>
              <a:t> associado ao registo, ao dia;</a:t>
            </a:r>
            <a:endParaRPr lang="pt-PT" sz="1800">
              <a:latin typeface="Agency FB" panose="020B0503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PT" sz="1800" b="1">
                <a:latin typeface="Agency FB" panose="020B0503020202020204" pitchFamily="34" charset="0"/>
                <a:ea typeface="+mn-lt"/>
                <a:cs typeface="+mn-lt"/>
              </a:rPr>
              <a:t>Hora</a:t>
            </a:r>
            <a:r>
              <a:rPr lang="pt-PT" sz="1800">
                <a:latin typeface="Agency FB" panose="020B0503020202020204" pitchFamily="34" charset="0"/>
                <a:ea typeface="+mn-lt"/>
                <a:cs typeface="+mn-lt"/>
              </a:rPr>
              <a:t> - a hora associada ao registo;</a:t>
            </a:r>
            <a:endParaRPr lang="pt-PT" sz="1800">
              <a:latin typeface="Agency FB" panose="020B0503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PT" sz="1800" b="1">
                <a:latin typeface="Agency FB" panose="020B0503020202020204" pitchFamily="34" charset="0"/>
                <a:ea typeface="+mn-lt"/>
                <a:cs typeface="+mn-lt"/>
              </a:rPr>
              <a:t>Normal (kWh) </a:t>
            </a:r>
            <a:r>
              <a:rPr lang="pt-PT" sz="1800">
                <a:latin typeface="Agency FB" panose="020B0503020202020204" pitchFamily="34" charset="0"/>
                <a:ea typeface="+mn-lt"/>
                <a:cs typeface="+mn-lt"/>
              </a:rPr>
              <a:t>- quantidade de energia elétrica consumida, em kWh, e proveniente da rede elétrica, num período considerado normal em ciclos </a:t>
            </a:r>
            <a:r>
              <a:rPr lang="pt-PT" sz="1800" err="1">
                <a:latin typeface="Agency FB" panose="020B0503020202020204" pitchFamily="34" charset="0"/>
                <a:ea typeface="+mn-lt"/>
                <a:cs typeface="+mn-lt"/>
              </a:rPr>
              <a:t>bi-horário</a:t>
            </a:r>
            <a:r>
              <a:rPr lang="pt-PT" sz="1800">
                <a:latin typeface="Agency FB" panose="020B0503020202020204" pitchFamily="34" charset="0"/>
                <a:ea typeface="+mn-lt"/>
                <a:cs typeface="+mn-lt"/>
              </a:rPr>
              <a:t> diários (horas fora de vazio);</a:t>
            </a:r>
            <a:endParaRPr lang="pt-PT" sz="1800">
              <a:latin typeface="Agency FB" panose="020B0503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PT" sz="1800" b="1">
                <a:latin typeface="Agency FB" panose="020B0503020202020204" pitchFamily="34" charset="0"/>
                <a:ea typeface="+mn-lt"/>
                <a:cs typeface="+mn-lt"/>
              </a:rPr>
              <a:t>Horário Económico (kWh) </a:t>
            </a:r>
            <a:r>
              <a:rPr lang="pt-PT" sz="1800">
                <a:latin typeface="Agency FB" panose="020B0503020202020204" pitchFamily="34" charset="0"/>
                <a:ea typeface="+mn-lt"/>
                <a:cs typeface="+mn-lt"/>
              </a:rPr>
              <a:t>- quantidade de energia elétrica consumida, em kWh, e proveniente da rede elétrica, num período considerado económico em ciclos </a:t>
            </a:r>
            <a:r>
              <a:rPr lang="pt-PT" sz="1800" err="1">
                <a:latin typeface="Agency FB" panose="020B0503020202020204" pitchFamily="34" charset="0"/>
                <a:ea typeface="+mn-lt"/>
                <a:cs typeface="+mn-lt"/>
              </a:rPr>
              <a:t>bi-horário</a:t>
            </a:r>
            <a:r>
              <a:rPr lang="pt-PT" sz="1800">
                <a:latin typeface="Agency FB" panose="020B0503020202020204" pitchFamily="34" charset="0"/>
                <a:ea typeface="+mn-lt"/>
                <a:cs typeface="+mn-lt"/>
              </a:rPr>
              <a:t> diários (horas de vazio);</a:t>
            </a:r>
            <a:endParaRPr lang="pt-PT" sz="1800">
              <a:latin typeface="Agency FB" panose="020B0503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PT" sz="1800" b="1">
                <a:latin typeface="Agency FB" panose="020B0503020202020204" pitchFamily="34" charset="0"/>
                <a:ea typeface="+mn-lt"/>
                <a:cs typeface="+mn-lt"/>
              </a:rPr>
              <a:t>Autoconsumo (kWh) </a:t>
            </a:r>
            <a:r>
              <a:rPr lang="pt-PT" sz="1800">
                <a:latin typeface="Agency FB" panose="020B0503020202020204" pitchFamily="34" charset="0"/>
                <a:ea typeface="+mn-lt"/>
                <a:cs typeface="+mn-lt"/>
              </a:rPr>
              <a:t>- quantidade de energia elétrica consumida, em kWh, proveniente dos painéis solares;</a:t>
            </a:r>
            <a:endParaRPr lang="pt-PT" sz="1800">
              <a:latin typeface="Agency FB" panose="020B0503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PT" sz="1800" b="1">
                <a:latin typeface="Agency FB" panose="020B0503020202020204" pitchFamily="34" charset="0"/>
                <a:ea typeface="+mn-lt"/>
                <a:cs typeface="+mn-lt"/>
              </a:rPr>
              <a:t>Injeção na rede (kWh) </a:t>
            </a:r>
            <a:r>
              <a:rPr lang="pt-PT" sz="1800">
                <a:latin typeface="Agency FB" panose="020B0503020202020204" pitchFamily="34" charset="0"/>
                <a:ea typeface="+mn-lt"/>
                <a:cs typeface="+mn-lt"/>
              </a:rPr>
              <a:t>- quantidade de energia elétrica injetada na rede elétrica, em kWh, proveniente dos painéis solares.</a:t>
            </a:r>
            <a:endParaRPr lang="pt-PT" sz="1800">
              <a:latin typeface="Agency FB" panose="020B0503020202020204" pitchFamily="34" charset="0"/>
            </a:endParaRPr>
          </a:p>
          <a:p>
            <a:pPr marL="0" indent="0">
              <a:buNone/>
            </a:pPr>
            <a:endParaRPr lang="pt-PT" sz="1100" b="1">
              <a:ea typeface="+mn-lt"/>
              <a:cs typeface="+mn-lt"/>
            </a:endParaRPr>
          </a:p>
          <a:p>
            <a:endParaRPr lang="pt-PT" sz="1100">
              <a:cs typeface="Calibri"/>
            </a:endParaRPr>
          </a:p>
        </p:txBody>
      </p:sp>
      <p:pic>
        <p:nvPicPr>
          <p:cNvPr id="18" name="Picture 4" descr="Gráfico financeiro digital">
            <a:extLst>
              <a:ext uri="{FF2B5EF4-FFF2-40B4-BE49-F238E27FC236}">
                <a16:creationId xmlns:a16="http://schemas.microsoft.com/office/drawing/2014/main" id="{CE23A1D4-EE6D-335D-1EC2-FBD95BDFEB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03" r="19497"/>
          <a:stretch/>
        </p:blipFill>
        <p:spPr>
          <a:xfrm>
            <a:off x="5913124" y="10"/>
            <a:ext cx="6278877" cy="6857990"/>
          </a:xfrm>
          <a:custGeom>
            <a:avLst/>
            <a:gdLst/>
            <a:ahLst/>
            <a:cxnLst/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84E34F7-E155-426C-A88E-8AEA6CF3F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3" y="0"/>
            <a:ext cx="6278877" cy="685800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06779F8C-80D5-202E-E246-9A1A02003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04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, diagrama, captura de ecrã, Esquema&#10;&#10;Descrição gerada automaticamente">
            <a:extLst>
              <a:ext uri="{FF2B5EF4-FFF2-40B4-BE49-F238E27FC236}">
                <a16:creationId xmlns:a16="http://schemas.microsoft.com/office/drawing/2014/main" id="{533A34FF-1D76-A3C3-A9F8-659CBCE5C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489" y="1173334"/>
            <a:ext cx="4537239" cy="3614222"/>
          </a:xfrm>
          <a:prstGeom prst="rect">
            <a:avLst/>
          </a:prstGeom>
        </p:spPr>
      </p:pic>
      <p:pic>
        <p:nvPicPr>
          <p:cNvPr id="5" name="Imagem 4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08233F85-28AB-B95F-4B08-F98A23E25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9" y="4927893"/>
            <a:ext cx="4223130" cy="159577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2783542-96C4-FEBB-2198-8B4AD6443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328937"/>
            <a:ext cx="5970495" cy="244741"/>
          </a:xfrm>
          <a:prstGeom prst="rect">
            <a:avLst/>
          </a:prstGeom>
        </p:spPr>
      </p:pic>
      <p:pic>
        <p:nvPicPr>
          <p:cNvPr id="7" name="Imagem 6" descr="Uma imagem com texto, captura de ecrã, Tipo de letra&#10;&#10;Descrição gerada automaticamente">
            <a:extLst>
              <a:ext uri="{FF2B5EF4-FFF2-40B4-BE49-F238E27FC236}">
                <a16:creationId xmlns:a16="http://schemas.microsoft.com/office/drawing/2014/main" id="{E29DF8E7-8D6C-8138-625A-DED0148FA3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173334"/>
            <a:ext cx="2830802" cy="4114800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82448AEE-8947-F268-D1D5-0B0199417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489" y="427885"/>
            <a:ext cx="10058400" cy="605113"/>
          </a:xfrm>
        </p:spPr>
        <p:txBody>
          <a:bodyPr>
            <a:normAutofit fontScale="90000"/>
          </a:bodyPr>
          <a:lstStyle/>
          <a:p>
            <a:r>
              <a:rPr lang="pt-PT" sz="5400">
                <a:latin typeface="Rockwell Condensed"/>
              </a:rPr>
              <a:t>Exploração e Preparação dos dados</a:t>
            </a:r>
            <a:endParaRPr lang="pt-PT"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D4EFFEDA-7603-C113-5FD7-BA8174BCA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732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0550F87-1987-027E-4C35-68FEC0DEF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35" y="1443560"/>
            <a:ext cx="5316071" cy="340081"/>
          </a:xfrm>
          <a:prstGeom prst="rect">
            <a:avLst/>
          </a:prstGeom>
        </p:spPr>
      </p:pic>
      <p:pic>
        <p:nvPicPr>
          <p:cNvPr id="5" name="Imagem 4" descr="Uma imagem com texto, captura de ecrã, roxo, design&#10;&#10;Descrição gerada automaticamente">
            <a:extLst>
              <a:ext uri="{FF2B5EF4-FFF2-40B4-BE49-F238E27FC236}">
                <a16:creationId xmlns:a16="http://schemas.microsoft.com/office/drawing/2014/main" id="{9F65A885-B9FF-A666-FFC0-CBEE082D4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35" y="1835313"/>
            <a:ext cx="3784369" cy="4114800"/>
          </a:xfrm>
          <a:prstGeom prst="rect">
            <a:avLst/>
          </a:prstGeom>
        </p:spPr>
      </p:pic>
      <p:pic>
        <p:nvPicPr>
          <p:cNvPr id="6" name="Imagem 5" descr="Uma imagem com texto, Tipo de letra, captura de ecrã, branco&#10;&#10;Descrição gerada automaticamente">
            <a:extLst>
              <a:ext uri="{FF2B5EF4-FFF2-40B4-BE49-F238E27FC236}">
                <a16:creationId xmlns:a16="http://schemas.microsoft.com/office/drawing/2014/main" id="{17020D99-C31A-F1FB-D22B-76E928E14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859" y="2641047"/>
            <a:ext cx="2038350" cy="8858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01D6B97-3366-A898-2988-003D7CD44C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859" y="5090375"/>
            <a:ext cx="4714875" cy="44767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774C378-E277-2DAF-E887-000DCC241A22}"/>
              </a:ext>
            </a:extLst>
          </p:cNvPr>
          <p:cNvSpPr txBox="1"/>
          <p:nvPr/>
        </p:nvSpPr>
        <p:spPr>
          <a:xfrm>
            <a:off x="6096000" y="1437643"/>
            <a:ext cx="5937437" cy="11320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b="1">
                <a:latin typeface="Agency FB" panose="020B0503020202020204" pitchFamily="34" charset="0"/>
              </a:rPr>
              <a:t>2. </a:t>
            </a:r>
            <a:r>
              <a:rPr lang="en-US" b="1" err="1">
                <a:latin typeface="Agency FB" panose="020B0503020202020204" pitchFamily="34" charset="0"/>
              </a:rPr>
              <a:t>Duplicados</a:t>
            </a:r>
            <a:endParaRPr lang="en-US">
              <a:latin typeface="Agency FB" panose="020B0503020202020204" pitchFamily="34" charset="0"/>
              <a:cs typeface="Calibri"/>
            </a:endParaRPr>
          </a:p>
          <a:p>
            <a:pPr algn="just">
              <a:lnSpc>
                <a:spcPct val="130000"/>
              </a:lnSpc>
            </a:pPr>
            <a:r>
              <a:rPr lang="en-US">
                <a:latin typeface="Agency FB" panose="020B0503020202020204" pitchFamily="34" charset="0"/>
              </a:rPr>
              <a:t>O </a:t>
            </a:r>
            <a:r>
              <a:rPr lang="en-US" i="1">
                <a:latin typeface="Agency FB" panose="020B0503020202020204" pitchFamily="34" charset="0"/>
              </a:rPr>
              <a:t>dataset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não</a:t>
            </a:r>
            <a:r>
              <a:rPr lang="en-US">
                <a:latin typeface="Agency FB" panose="020B0503020202020204" pitchFamily="34" charset="0"/>
              </a:rPr>
              <a:t> possui valores </a:t>
            </a:r>
            <a:r>
              <a:rPr lang="en-US" err="1">
                <a:latin typeface="Agency FB" panose="020B0503020202020204" pitchFamily="34" charset="0"/>
              </a:rPr>
              <a:t>duplicados</a:t>
            </a:r>
            <a:r>
              <a:rPr lang="en-US">
                <a:latin typeface="Agency FB" panose="020B0503020202020204" pitchFamily="34" charset="0"/>
              </a:rPr>
              <a:t>, </a:t>
            </a:r>
            <a:r>
              <a:rPr lang="en-US" err="1">
                <a:latin typeface="Agency FB" panose="020B0503020202020204" pitchFamily="34" charset="0"/>
              </a:rPr>
              <a:t>portanto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não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foi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necessário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fazer</a:t>
            </a:r>
            <a:r>
              <a:rPr lang="en-US">
                <a:latin typeface="Agency FB" panose="020B0503020202020204" pitchFamily="34" charset="0"/>
              </a:rPr>
              <a:t> nada a este </a:t>
            </a:r>
            <a:r>
              <a:rPr lang="en-US" err="1">
                <a:latin typeface="Agency FB" panose="020B0503020202020204" pitchFamily="34" charset="0"/>
              </a:rPr>
              <a:t>respeito</a:t>
            </a:r>
            <a:r>
              <a:rPr lang="en-US">
                <a:latin typeface="Agency FB" panose="020B0503020202020204" pitchFamily="34" charset="0"/>
              </a:rPr>
              <a:t>.</a:t>
            </a:r>
            <a:endParaRPr lang="en-US">
              <a:latin typeface="Agency FB" panose="020B0503020202020204" pitchFamily="34" charset="0"/>
              <a:cs typeface="Calibri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4B90BB2-88AA-0CF9-A281-52B93DD390E0}"/>
              </a:ext>
            </a:extLst>
          </p:cNvPr>
          <p:cNvSpPr txBox="1"/>
          <p:nvPr/>
        </p:nvSpPr>
        <p:spPr>
          <a:xfrm>
            <a:off x="6131859" y="3598235"/>
            <a:ext cx="5907741" cy="14921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b="1">
                <a:latin typeface="Agency FB" panose="020B0503020202020204" pitchFamily="34" charset="0"/>
              </a:rPr>
              <a:t>3. Drop</a:t>
            </a:r>
            <a:endParaRPr lang="en-US">
              <a:latin typeface="Agency FB" panose="020B0503020202020204" pitchFamily="34" charset="0"/>
              <a:cs typeface="Calibri"/>
            </a:endParaRPr>
          </a:p>
          <a:p>
            <a:pPr algn="just">
              <a:lnSpc>
                <a:spcPct val="130000"/>
              </a:lnSpc>
            </a:pPr>
            <a:r>
              <a:rPr lang="en-US">
                <a:latin typeface="Agency FB" panose="020B0503020202020204" pitchFamily="34" charset="0"/>
              </a:rPr>
              <a:t>Uma </a:t>
            </a:r>
            <a:r>
              <a:rPr lang="en-US" err="1">
                <a:latin typeface="Agency FB" panose="020B0503020202020204" pitchFamily="34" charset="0"/>
              </a:rPr>
              <a:t>vez</a:t>
            </a:r>
            <a:r>
              <a:rPr lang="en-US">
                <a:latin typeface="Agency FB" panose="020B0503020202020204" pitchFamily="34" charset="0"/>
              </a:rPr>
              <a:t> que a </a:t>
            </a:r>
            <a:r>
              <a:rPr lang="en-US" err="1">
                <a:latin typeface="Agency FB" panose="020B0503020202020204" pitchFamily="34" charset="0"/>
              </a:rPr>
              <a:t>coluna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b="1">
                <a:latin typeface="Agency FB" panose="020B0503020202020204" pitchFamily="34" charset="0"/>
              </a:rPr>
              <a:t>Employee ID </a:t>
            </a:r>
            <a:r>
              <a:rPr lang="en-US">
                <a:latin typeface="Agency FB" panose="020B0503020202020204" pitchFamily="34" charset="0"/>
              </a:rPr>
              <a:t>possui um valor </a:t>
            </a:r>
            <a:r>
              <a:rPr lang="en-US" err="1">
                <a:latin typeface="Agency FB" panose="020B0503020202020204" pitchFamily="34" charset="0"/>
              </a:rPr>
              <a:t>diferente</a:t>
            </a:r>
            <a:r>
              <a:rPr lang="en-US">
                <a:latin typeface="Agency FB" panose="020B0503020202020204" pitchFamily="34" charset="0"/>
              </a:rPr>
              <a:t> para </a:t>
            </a:r>
            <a:r>
              <a:rPr lang="en-US" err="1">
                <a:latin typeface="Agency FB" panose="020B0503020202020204" pitchFamily="34" charset="0"/>
              </a:rPr>
              <a:t>todos</a:t>
            </a:r>
            <a:r>
              <a:rPr lang="en-US">
                <a:latin typeface="Agency FB" panose="020B0503020202020204" pitchFamily="34" charset="0"/>
              </a:rPr>
              <a:t> os </a:t>
            </a:r>
            <a:r>
              <a:rPr lang="en-US" err="1">
                <a:latin typeface="Agency FB" panose="020B0503020202020204" pitchFamily="34" charset="0"/>
              </a:rPr>
              <a:t>indivíduos</a:t>
            </a:r>
            <a:r>
              <a:rPr lang="en-US">
                <a:latin typeface="Agency FB" panose="020B0503020202020204" pitchFamily="34" charset="0"/>
              </a:rPr>
              <a:t> decidimos </a:t>
            </a:r>
            <a:r>
              <a:rPr lang="en-US" err="1">
                <a:latin typeface="Agency FB" panose="020B0503020202020204" pitchFamily="34" charset="0"/>
              </a:rPr>
              <a:t>removê</a:t>
            </a:r>
            <a:r>
              <a:rPr lang="en-US">
                <a:latin typeface="Agency FB" panose="020B0503020202020204" pitchFamily="34" charset="0"/>
              </a:rPr>
              <a:t>-la, </a:t>
            </a:r>
            <a:r>
              <a:rPr lang="en-US" err="1">
                <a:latin typeface="Agency FB" panose="020B0503020202020204" pitchFamily="34" charset="0"/>
              </a:rPr>
              <a:t>uma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vez</a:t>
            </a:r>
            <a:r>
              <a:rPr lang="en-US">
                <a:latin typeface="Agency FB" panose="020B0503020202020204" pitchFamily="34" charset="0"/>
              </a:rPr>
              <a:t> que em nada </a:t>
            </a:r>
            <a:r>
              <a:rPr lang="en-US" err="1">
                <a:latin typeface="Agency FB" panose="020B0503020202020204" pitchFamily="34" charset="0"/>
              </a:rPr>
              <a:t>contribui</a:t>
            </a:r>
            <a:r>
              <a:rPr lang="en-US">
                <a:latin typeface="Agency FB" panose="020B0503020202020204" pitchFamily="34" charset="0"/>
              </a:rPr>
              <a:t> para o </a:t>
            </a:r>
            <a:r>
              <a:rPr lang="en-US" err="1">
                <a:latin typeface="Agency FB" panose="020B0503020202020204" pitchFamily="34" charset="0"/>
              </a:rPr>
              <a:t>treino</a:t>
            </a:r>
            <a:r>
              <a:rPr lang="en-US">
                <a:latin typeface="Agency FB" panose="020B0503020202020204" pitchFamily="34" charset="0"/>
              </a:rPr>
              <a:t> do </a:t>
            </a:r>
            <a:r>
              <a:rPr lang="en-US" err="1">
                <a:latin typeface="Agency FB" panose="020B0503020202020204" pitchFamily="34" charset="0"/>
              </a:rPr>
              <a:t>modelo</a:t>
            </a:r>
            <a:r>
              <a:rPr lang="en-US">
                <a:latin typeface="Agency FB" panose="020B0503020202020204" pitchFamily="34" charset="0"/>
              </a:rPr>
              <a:t>.</a:t>
            </a:r>
            <a:endParaRPr lang="en-US">
              <a:latin typeface="Agency FB" panose="020B0503020202020204" pitchFamily="34" charset="0"/>
              <a:cs typeface="Calibri"/>
            </a:endParaRPr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8DE56D99-DFBD-515F-198B-61A4AEFED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735" y="457988"/>
            <a:ext cx="10058400" cy="792550"/>
          </a:xfrm>
        </p:spPr>
        <p:txBody>
          <a:bodyPr>
            <a:normAutofit fontScale="90000"/>
          </a:bodyPr>
          <a:lstStyle/>
          <a:p>
            <a:r>
              <a:rPr lang="pt-PT" sz="5400">
                <a:latin typeface="Rockwell Condensed"/>
              </a:rPr>
              <a:t>Exploração e Preparação dos dados</a:t>
            </a:r>
            <a:endParaRPr lang="pt-PT"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0B399DA6-106D-6B4E-26A2-40F2C4D87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891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DADC6A6-18EE-5DDE-6322-39A1D2AF0128}"/>
              </a:ext>
            </a:extLst>
          </p:cNvPr>
          <p:cNvSpPr txBox="1"/>
          <p:nvPr/>
        </p:nvSpPr>
        <p:spPr>
          <a:xfrm>
            <a:off x="462242" y="1085049"/>
            <a:ext cx="497541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>
                <a:latin typeface="Agency FB" panose="020B0503020202020204" pitchFamily="34" charset="0"/>
              </a:rPr>
              <a:t>A </a:t>
            </a:r>
            <a:r>
              <a:rPr lang="en-US" err="1">
                <a:latin typeface="Agency FB" panose="020B0503020202020204" pitchFamily="34" charset="0"/>
              </a:rPr>
              <a:t>relação</a:t>
            </a:r>
            <a:r>
              <a:rPr lang="en-US">
                <a:latin typeface="Agency FB" panose="020B0503020202020204" pitchFamily="34" charset="0"/>
              </a:rPr>
              <a:t> que </a:t>
            </a:r>
            <a:r>
              <a:rPr lang="en-US" err="1">
                <a:latin typeface="Agency FB" panose="020B0503020202020204" pitchFamily="34" charset="0"/>
              </a:rPr>
              <a:t>mais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chamou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atenção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foi</a:t>
            </a:r>
            <a:r>
              <a:rPr lang="en-US">
                <a:latin typeface="Agency FB" panose="020B0503020202020204" pitchFamily="34" charset="0"/>
              </a:rPr>
              <a:t> entre a label </a:t>
            </a:r>
            <a:r>
              <a:rPr lang="en-US" i="1">
                <a:latin typeface="Agency FB" panose="020B0503020202020204" pitchFamily="34" charset="0"/>
              </a:rPr>
              <a:t>Burn rate</a:t>
            </a:r>
            <a:r>
              <a:rPr lang="en-US">
                <a:latin typeface="Agency FB" panose="020B0503020202020204" pitchFamily="34" charset="0"/>
              </a:rPr>
              <a:t> e a </a:t>
            </a:r>
            <a:r>
              <a:rPr lang="en-US" i="1">
                <a:latin typeface="Agency FB" panose="020B0503020202020204" pitchFamily="34" charset="0"/>
              </a:rPr>
              <a:t>feature Mental Fatigue Score</a:t>
            </a:r>
            <a:r>
              <a:rPr lang="en-US">
                <a:latin typeface="Agency FB" panose="020B0503020202020204" pitchFamily="34" charset="0"/>
              </a:rPr>
              <a:t>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1E90E43-1103-F386-3001-E5CECB90A13D}"/>
              </a:ext>
            </a:extLst>
          </p:cNvPr>
          <p:cNvSpPr txBox="1"/>
          <p:nvPr/>
        </p:nvSpPr>
        <p:spPr>
          <a:xfrm>
            <a:off x="5692877" y="1051185"/>
            <a:ext cx="617465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>
                <a:latin typeface="Agency FB" panose="020B0503020202020204" pitchFamily="34" charset="0"/>
              </a:rPr>
              <a:t>Uma </a:t>
            </a:r>
            <a:r>
              <a:rPr lang="en-US" err="1">
                <a:latin typeface="Agency FB" panose="020B0503020202020204" pitchFamily="34" charset="0"/>
              </a:rPr>
              <a:t>outra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relação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identificada</a:t>
            </a:r>
            <a:r>
              <a:rPr lang="en-US">
                <a:latin typeface="Agency FB" panose="020B0503020202020204" pitchFamily="34" charset="0"/>
              </a:rPr>
              <a:t> tanto no </a:t>
            </a:r>
            <a:r>
              <a:rPr lang="en-US" i="1" err="1">
                <a:latin typeface="Agency FB" panose="020B0503020202020204" pitchFamily="34" charset="0"/>
              </a:rPr>
              <a:t>jointplot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quanto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na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matriz</a:t>
            </a:r>
            <a:r>
              <a:rPr lang="en-US">
                <a:latin typeface="Agency FB" panose="020B0503020202020204" pitchFamily="34" charset="0"/>
              </a:rPr>
              <a:t> de </a:t>
            </a:r>
            <a:r>
              <a:rPr lang="en-US" err="1">
                <a:latin typeface="Agency FB" panose="020B0503020202020204" pitchFamily="34" charset="0"/>
              </a:rPr>
              <a:t>correlação</a:t>
            </a:r>
            <a:r>
              <a:rPr lang="en-US">
                <a:latin typeface="Agency FB" panose="020B0503020202020204" pitchFamily="34" charset="0"/>
              </a:rPr>
              <a:t> é </a:t>
            </a:r>
            <a:r>
              <a:rPr lang="en-US" err="1">
                <a:latin typeface="Agency FB" panose="020B0503020202020204" pitchFamily="34" charset="0"/>
              </a:rPr>
              <a:t>aquela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existente</a:t>
            </a:r>
            <a:r>
              <a:rPr lang="en-US">
                <a:latin typeface="Agency FB" panose="020B0503020202020204" pitchFamily="34" charset="0"/>
              </a:rPr>
              <a:t> entre a </a:t>
            </a:r>
            <a:r>
              <a:rPr lang="en-US" err="1">
                <a:latin typeface="Agency FB" panose="020B0503020202020204" pitchFamily="34" charset="0"/>
              </a:rPr>
              <a:t>variável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alvo</a:t>
            </a:r>
            <a:r>
              <a:rPr lang="en-US">
                <a:latin typeface="Agency FB" panose="020B0503020202020204" pitchFamily="34" charset="0"/>
              </a:rPr>
              <a:t> (</a:t>
            </a:r>
            <a:r>
              <a:rPr lang="en-US" i="1">
                <a:latin typeface="Agency FB" panose="020B0503020202020204" pitchFamily="34" charset="0"/>
              </a:rPr>
              <a:t>Burn Rate</a:t>
            </a:r>
            <a:r>
              <a:rPr lang="en-US">
                <a:latin typeface="Agency FB" panose="020B0503020202020204" pitchFamily="34" charset="0"/>
              </a:rPr>
              <a:t>) e a </a:t>
            </a:r>
            <a:r>
              <a:rPr lang="en-US" i="1">
                <a:latin typeface="Agency FB" panose="020B0503020202020204" pitchFamily="34" charset="0"/>
              </a:rPr>
              <a:t>feature</a:t>
            </a:r>
            <a:r>
              <a:rPr lang="en-US">
                <a:latin typeface="Agency FB" panose="020B0503020202020204" pitchFamily="34" charset="0"/>
              </a:rPr>
              <a:t> de </a:t>
            </a:r>
            <a:r>
              <a:rPr lang="en-US" i="1">
                <a:latin typeface="Agency FB" panose="020B0503020202020204" pitchFamily="34" charset="0"/>
              </a:rPr>
              <a:t>Designation</a:t>
            </a:r>
            <a:r>
              <a:rPr lang="en-US">
                <a:latin typeface="Agency FB" panose="020B0503020202020204" pitchFamily="34" charset="0"/>
              </a:rPr>
              <a:t>, </a:t>
            </a:r>
            <a:r>
              <a:rPr lang="en-US" err="1">
                <a:latin typeface="Agency FB" panose="020B0503020202020204" pitchFamily="34" charset="0"/>
              </a:rPr>
              <a:t>indicando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uma</a:t>
            </a:r>
            <a:r>
              <a:rPr lang="en-US">
                <a:latin typeface="Agency FB" panose="020B0503020202020204" pitchFamily="34" charset="0"/>
              </a:rPr>
              <a:t> possível </a:t>
            </a:r>
            <a:r>
              <a:rPr lang="en-US" err="1">
                <a:latin typeface="Agency FB" panose="020B0503020202020204" pitchFamily="34" charset="0"/>
              </a:rPr>
              <a:t>associação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ou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influência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mútua</a:t>
            </a:r>
            <a:r>
              <a:rPr lang="en-US">
                <a:latin typeface="Agency FB" panose="020B0503020202020204" pitchFamily="34" charset="0"/>
              </a:rPr>
              <a:t> entre </a:t>
            </a:r>
            <a:r>
              <a:rPr lang="en-US" err="1">
                <a:latin typeface="Agency FB" panose="020B0503020202020204" pitchFamily="34" charset="0"/>
              </a:rPr>
              <a:t>elas</a:t>
            </a:r>
            <a:r>
              <a:rPr lang="en-US">
                <a:latin typeface="Agency FB" panose="020B0503020202020204" pitchFamily="34" charset="0"/>
              </a:rPr>
              <a:t>.</a:t>
            </a:r>
          </a:p>
        </p:txBody>
      </p:sp>
      <p:pic>
        <p:nvPicPr>
          <p:cNvPr id="6" name="Imagem 5" descr="Uma imagem com file, diagrama, texto, captura de ecrã&#10;&#10;Descrição gerada automaticamente">
            <a:extLst>
              <a:ext uri="{FF2B5EF4-FFF2-40B4-BE49-F238E27FC236}">
                <a16:creationId xmlns:a16="http://schemas.microsoft.com/office/drawing/2014/main" id="{6E1189F2-7A96-3900-58F7-C133A1B17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145" y="2397604"/>
            <a:ext cx="4194071" cy="4240305"/>
          </a:xfrm>
          <a:prstGeom prst="rect">
            <a:avLst/>
          </a:prstGeom>
        </p:spPr>
      </p:pic>
      <p:pic>
        <p:nvPicPr>
          <p:cNvPr id="7" name="Imagem 6" descr="Uma imagem com texto, captura de ecrã, Gráfico, diagrama&#10;&#10;Descrição gerada automaticamente">
            <a:extLst>
              <a:ext uri="{FF2B5EF4-FFF2-40B4-BE49-F238E27FC236}">
                <a16:creationId xmlns:a16="http://schemas.microsoft.com/office/drawing/2014/main" id="{4F3A27AA-33E1-68DE-6E14-95FA1F40D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221" y="2008998"/>
            <a:ext cx="3888837" cy="4625788"/>
          </a:xfrm>
          <a:prstGeom prst="rect">
            <a:avLst/>
          </a:prstGeom>
        </p:spPr>
      </p:pic>
      <p:pic>
        <p:nvPicPr>
          <p:cNvPr id="8" name="Imagem 7" descr="Uma imagem com texto, captura de ecrã, Tipo de letra, file&#10;&#10;Descrição gerada automaticamente">
            <a:extLst>
              <a:ext uri="{FF2B5EF4-FFF2-40B4-BE49-F238E27FC236}">
                <a16:creationId xmlns:a16="http://schemas.microsoft.com/office/drawing/2014/main" id="{6BC0D048-DD3A-2B05-7A99-C13B72830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145" y="1885844"/>
            <a:ext cx="4267202" cy="51176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02217C5-19B7-87F4-DBDF-FAC1E1DE7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242" y="226715"/>
            <a:ext cx="10058400" cy="872220"/>
          </a:xfrm>
        </p:spPr>
        <p:txBody>
          <a:bodyPr/>
          <a:lstStyle/>
          <a:p>
            <a:r>
              <a:rPr lang="pt-PT" sz="5400">
                <a:latin typeface="Rockwell Condensed"/>
              </a:rPr>
              <a:t>Exploração e Preparação dos dados</a:t>
            </a:r>
            <a:endParaRPr lang="pt-PT"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3AF4E6C9-E655-4374-FF47-C934F552E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388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0AD82B35-E1CF-D65D-CB8E-2A09CD3F4B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" t="-137" r="16063" b="398"/>
          <a:stretch/>
        </p:blipFill>
        <p:spPr>
          <a:xfrm>
            <a:off x="857195" y="2840549"/>
            <a:ext cx="3295242" cy="2222987"/>
          </a:xfrm>
          <a:prstGeom prst="rect">
            <a:avLst/>
          </a:prstGeom>
        </p:spPr>
      </p:pic>
      <p:pic>
        <p:nvPicPr>
          <p:cNvPr id="6" name="Imagem 5" descr="Uma imagem com texto, captura de ecrã, número, Tipo de letra&#10;&#10;Descrição gerada automaticamente">
            <a:extLst>
              <a:ext uri="{FF2B5EF4-FFF2-40B4-BE49-F238E27FC236}">
                <a16:creationId xmlns:a16="http://schemas.microsoft.com/office/drawing/2014/main" id="{3936D5E8-93C0-0B3D-CFD4-F9C3B386B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8292" y="2840549"/>
            <a:ext cx="6782362" cy="3453452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5740A4F9-0D72-0C83-2026-304E82C4C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195" y="415806"/>
            <a:ext cx="10058400" cy="842723"/>
          </a:xfrm>
        </p:spPr>
        <p:txBody>
          <a:bodyPr/>
          <a:lstStyle/>
          <a:p>
            <a:r>
              <a:rPr lang="pt-PT" sz="5400">
                <a:latin typeface="Rockwell Condensed"/>
              </a:rPr>
              <a:t>Exploração e Preparação dos dados</a:t>
            </a:r>
            <a:endParaRPr lang="pt-PT"/>
          </a:p>
        </p:txBody>
      </p:sp>
      <p:sp>
        <p:nvSpPr>
          <p:cNvPr id="10" name="Marcador de Posição de Conteúdo 9">
            <a:extLst>
              <a:ext uri="{FF2B5EF4-FFF2-40B4-BE49-F238E27FC236}">
                <a16:creationId xmlns:a16="http://schemas.microsoft.com/office/drawing/2014/main" id="{F3C69FFB-33D1-20B7-4A4E-796145A85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195" y="1403604"/>
            <a:ext cx="10058400" cy="143694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800" b="1">
                <a:latin typeface="Agency FB"/>
              </a:rPr>
              <a:t>4. Dados </a:t>
            </a:r>
            <a:r>
              <a:rPr lang="en-US" sz="1800" b="1" err="1">
                <a:latin typeface="Agency FB"/>
              </a:rPr>
              <a:t>Categóricos</a:t>
            </a:r>
            <a:endParaRPr lang="en-US" sz="1800">
              <a:latin typeface="Agency FB"/>
              <a:cs typeface="Calibri"/>
            </a:endParaRPr>
          </a:p>
          <a:p>
            <a:pPr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Agency FB" panose="020B0503020202020204" pitchFamily="34" charset="0"/>
              </a:rPr>
              <a:t>Em </a:t>
            </a:r>
            <a:r>
              <a:rPr lang="en-US" sz="1800" err="1">
                <a:latin typeface="Agency FB" panose="020B0503020202020204" pitchFamily="34" charset="0"/>
              </a:rPr>
              <a:t>seguida</a:t>
            </a:r>
            <a:r>
              <a:rPr lang="en-US" sz="1800">
                <a:latin typeface="Agency FB" panose="020B0503020202020204" pitchFamily="34" charset="0"/>
              </a:rPr>
              <a:t>, </a:t>
            </a:r>
            <a:r>
              <a:rPr lang="en-US" sz="1800" err="1">
                <a:latin typeface="Agency FB" panose="020B0503020202020204" pitchFamily="34" charset="0"/>
              </a:rPr>
              <a:t>começamos</a:t>
            </a:r>
            <a:r>
              <a:rPr lang="en-US" sz="1800">
                <a:latin typeface="Agency FB" panose="020B0503020202020204" pitchFamily="34" charset="0"/>
              </a:rPr>
              <a:t> </a:t>
            </a:r>
            <a:r>
              <a:rPr lang="en-US" sz="1800" err="1">
                <a:latin typeface="Agency FB" panose="020B0503020202020204" pitchFamily="34" charset="0"/>
              </a:rPr>
              <a:t>por</a:t>
            </a:r>
            <a:r>
              <a:rPr lang="en-US" sz="1800">
                <a:latin typeface="Agency FB" panose="020B0503020202020204" pitchFamily="34" charset="0"/>
              </a:rPr>
              <a:t> </a:t>
            </a:r>
            <a:r>
              <a:rPr lang="en-US" sz="1800" err="1">
                <a:latin typeface="Agency FB" panose="020B0503020202020204" pitchFamily="34" charset="0"/>
              </a:rPr>
              <a:t>tratar</a:t>
            </a:r>
            <a:r>
              <a:rPr lang="en-US" sz="1800">
                <a:latin typeface="Agency FB" panose="020B0503020202020204" pitchFamily="34" charset="0"/>
              </a:rPr>
              <a:t> </a:t>
            </a:r>
            <a:r>
              <a:rPr lang="en-US" sz="1800" err="1">
                <a:latin typeface="Agency FB" panose="020B0503020202020204" pitchFamily="34" charset="0"/>
              </a:rPr>
              <a:t>os</a:t>
            </a:r>
            <a:r>
              <a:rPr lang="en-US" sz="1800">
                <a:latin typeface="Agency FB" panose="020B0503020202020204" pitchFamily="34" charset="0"/>
              </a:rPr>
              <a:t> </a:t>
            </a:r>
            <a:r>
              <a:rPr lang="en-US" sz="1800" err="1">
                <a:latin typeface="Agency FB" panose="020B0503020202020204" pitchFamily="34" charset="0"/>
              </a:rPr>
              <a:t>nossos</a:t>
            </a:r>
            <a:r>
              <a:rPr lang="en-US" sz="1800">
                <a:latin typeface="Agency FB" panose="020B0503020202020204" pitchFamily="34" charset="0"/>
              </a:rPr>
              <a:t> dados </a:t>
            </a:r>
            <a:r>
              <a:rPr lang="en-US" sz="1800" err="1">
                <a:latin typeface="Agency FB" panose="020B0503020202020204" pitchFamily="34" charset="0"/>
              </a:rPr>
              <a:t>categóricos</a:t>
            </a:r>
            <a:r>
              <a:rPr lang="en-US" sz="1800">
                <a:latin typeface="Agency FB" panose="020B0503020202020204" pitchFamily="34" charset="0"/>
              </a:rPr>
              <a:t>, de </a:t>
            </a:r>
            <a:r>
              <a:rPr lang="en-US" sz="1800" err="1">
                <a:latin typeface="Agency FB" panose="020B0503020202020204" pitchFamily="34" charset="0"/>
              </a:rPr>
              <a:t>todas</a:t>
            </a:r>
            <a:r>
              <a:rPr lang="en-US" sz="1800">
                <a:latin typeface="Agency FB" panose="020B0503020202020204" pitchFamily="34" charset="0"/>
              </a:rPr>
              <a:t> as </a:t>
            </a:r>
            <a:r>
              <a:rPr lang="en-US" sz="1800" err="1">
                <a:latin typeface="Agency FB" panose="020B0503020202020204" pitchFamily="34" charset="0"/>
              </a:rPr>
              <a:t>técnicas</a:t>
            </a:r>
            <a:r>
              <a:rPr lang="en-US" sz="1800">
                <a:latin typeface="Agency FB" panose="020B0503020202020204" pitchFamily="34" charset="0"/>
              </a:rPr>
              <a:t> de </a:t>
            </a:r>
            <a:r>
              <a:rPr lang="en-US" sz="1800" i="1">
                <a:latin typeface="Agency FB" panose="020B0503020202020204" pitchFamily="34" charset="0"/>
              </a:rPr>
              <a:t>encoding</a:t>
            </a:r>
            <a:r>
              <a:rPr lang="en-US" sz="1800">
                <a:latin typeface="Agency FB" panose="020B0503020202020204" pitchFamily="34" charset="0"/>
              </a:rPr>
              <a:t> </a:t>
            </a:r>
            <a:r>
              <a:rPr lang="en-US" sz="1800" err="1">
                <a:latin typeface="Agency FB" panose="020B0503020202020204" pitchFamily="34" charset="0"/>
              </a:rPr>
              <a:t>decidimos</a:t>
            </a:r>
            <a:r>
              <a:rPr lang="en-US" sz="1800">
                <a:latin typeface="Agency FB" panose="020B0503020202020204" pitchFamily="34" charset="0"/>
              </a:rPr>
              <a:t> </a:t>
            </a:r>
            <a:r>
              <a:rPr lang="en-US" sz="1800" err="1">
                <a:latin typeface="Agency FB" panose="020B0503020202020204" pitchFamily="34" charset="0"/>
              </a:rPr>
              <a:t>utilizar</a:t>
            </a:r>
            <a:r>
              <a:rPr lang="en-US" sz="1800">
                <a:latin typeface="Agency FB" panose="020B0503020202020204" pitchFamily="34" charset="0"/>
              </a:rPr>
              <a:t> a </a:t>
            </a:r>
            <a:r>
              <a:rPr lang="en-US" sz="1800" err="1">
                <a:latin typeface="Agency FB" panose="020B0503020202020204" pitchFamily="34" charset="0"/>
              </a:rPr>
              <a:t>técnica</a:t>
            </a:r>
            <a:r>
              <a:rPr lang="en-US" sz="1800">
                <a:latin typeface="Agency FB" panose="020B0503020202020204" pitchFamily="34" charset="0"/>
              </a:rPr>
              <a:t> de </a:t>
            </a:r>
            <a:r>
              <a:rPr lang="en-US" sz="1800" i="1">
                <a:latin typeface="Agency FB" panose="020B0503020202020204" pitchFamily="34" charset="0"/>
              </a:rPr>
              <a:t>One-Hot encoding</a:t>
            </a:r>
            <a:r>
              <a:rPr lang="en-US" sz="1800">
                <a:latin typeface="Agency FB" panose="020B0503020202020204" pitchFamily="34" charset="0"/>
              </a:rPr>
              <a:t> </a:t>
            </a:r>
            <a:r>
              <a:rPr lang="en-US" sz="1800" err="1">
                <a:latin typeface="Agency FB" panose="020B0503020202020204" pitchFamily="34" charset="0"/>
              </a:rPr>
              <a:t>em</a:t>
            </a:r>
            <a:r>
              <a:rPr lang="en-US" sz="1800">
                <a:latin typeface="Agency FB" panose="020B0503020202020204" pitchFamily="34" charset="0"/>
              </a:rPr>
              <a:t> </a:t>
            </a:r>
            <a:r>
              <a:rPr lang="en-US" sz="1800" err="1">
                <a:latin typeface="Agency FB" panose="020B0503020202020204" pitchFamily="34" charset="0"/>
              </a:rPr>
              <a:t>todos</a:t>
            </a:r>
            <a:r>
              <a:rPr lang="en-US" sz="1800">
                <a:latin typeface="Agency FB" panose="020B0503020202020204" pitchFamily="34" charset="0"/>
              </a:rPr>
              <a:t> </a:t>
            </a:r>
            <a:r>
              <a:rPr lang="en-US" sz="1800" err="1">
                <a:latin typeface="Agency FB" panose="020B0503020202020204" pitchFamily="34" charset="0"/>
              </a:rPr>
              <a:t>os</a:t>
            </a:r>
            <a:r>
              <a:rPr lang="en-US" sz="1800">
                <a:latin typeface="Agency FB" panose="020B0503020202020204" pitchFamily="34" charset="0"/>
              </a:rPr>
              <a:t> </a:t>
            </a:r>
            <a:r>
              <a:rPr lang="en-US" sz="1800" err="1">
                <a:latin typeface="Agency FB" panose="020B0503020202020204" pitchFamily="34" charset="0"/>
              </a:rPr>
              <a:t>atributos</a:t>
            </a:r>
            <a:r>
              <a:rPr lang="en-US" sz="1800">
                <a:latin typeface="Agency FB" panose="020B0503020202020204" pitchFamily="34" charset="0"/>
              </a:rPr>
              <a:t> </a:t>
            </a:r>
            <a:r>
              <a:rPr lang="en-US" sz="1800" err="1">
                <a:latin typeface="Agency FB" panose="020B0503020202020204" pitchFamily="34" charset="0"/>
              </a:rPr>
              <a:t>categóricos</a:t>
            </a:r>
            <a:r>
              <a:rPr lang="en-US" sz="1800">
                <a:latin typeface="Agency FB" panose="020B0503020202020204" pitchFamily="34" charset="0"/>
              </a:rPr>
              <a:t>.</a:t>
            </a:r>
            <a:endParaRPr lang="en-US" sz="1800">
              <a:latin typeface="Agency FB" panose="020B0503020202020204" pitchFamily="34" charset="0"/>
              <a:cs typeface="Calibri"/>
            </a:endParaRPr>
          </a:p>
          <a:p>
            <a:endParaRPr lang="pt-PT"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F6CFC640-B883-4ED9-DBF0-9D904BD21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932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m texto, captura de ecrã, número, Tipo de letra&#10;&#10;Descrição gerada automaticamente">
            <a:extLst>
              <a:ext uri="{FF2B5EF4-FFF2-40B4-BE49-F238E27FC236}">
                <a16:creationId xmlns:a16="http://schemas.microsoft.com/office/drawing/2014/main" id="{5341F174-4549-30AA-5470-79AA48615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35" y="1543665"/>
            <a:ext cx="5723965" cy="2894846"/>
          </a:xfrm>
          <a:prstGeom prst="rect">
            <a:avLst/>
          </a:prstGeom>
        </p:spPr>
      </p:pic>
      <p:pic>
        <p:nvPicPr>
          <p:cNvPr id="9" name="Imagem 8" descr="Uma imagem com texto, captura de ecrã, número, Tipo de letra&#10;&#10;Descrição gerada automaticamente">
            <a:extLst>
              <a:ext uri="{FF2B5EF4-FFF2-40B4-BE49-F238E27FC236}">
                <a16:creationId xmlns:a16="http://schemas.microsoft.com/office/drawing/2014/main" id="{9590EC4D-C2E3-8787-AD71-0A10201BC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543665"/>
            <a:ext cx="5571565" cy="3222408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2B1C5A2E-3DB4-501A-124F-DDF7985C2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392" y="504297"/>
            <a:ext cx="10058400" cy="1039368"/>
          </a:xfrm>
        </p:spPr>
        <p:txBody>
          <a:bodyPr/>
          <a:lstStyle/>
          <a:p>
            <a:r>
              <a:rPr lang="pt-PT" sz="5400">
                <a:latin typeface="Rockwell Condensed"/>
              </a:rPr>
              <a:t>Exploração e Preparação dos dados</a:t>
            </a:r>
            <a:endParaRPr lang="pt-PT"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3C66240B-45AF-A0B0-63A5-508AF077B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127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813FB8D-A8BC-2AE2-980F-1E12A1670040}"/>
              </a:ext>
            </a:extLst>
          </p:cNvPr>
          <p:cNvSpPr txBox="1"/>
          <p:nvPr/>
        </p:nvSpPr>
        <p:spPr>
          <a:xfrm>
            <a:off x="494523" y="1498943"/>
            <a:ext cx="4894729" cy="11320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b="1">
                <a:latin typeface="Agency FB"/>
              </a:rPr>
              <a:t>5. </a:t>
            </a:r>
            <a:r>
              <a:rPr lang="en-US" b="1" err="1">
                <a:latin typeface="Agency FB"/>
              </a:rPr>
              <a:t>Tratamento</a:t>
            </a:r>
            <a:r>
              <a:rPr lang="en-US" b="1">
                <a:latin typeface="Agency FB"/>
              </a:rPr>
              <a:t> de </a:t>
            </a:r>
            <a:r>
              <a:rPr lang="en-US" b="1" err="1">
                <a:latin typeface="Agency FB"/>
              </a:rPr>
              <a:t>datas</a:t>
            </a:r>
            <a:endParaRPr lang="en-US">
              <a:latin typeface="Agency FB"/>
              <a:cs typeface="Calibri"/>
            </a:endParaRPr>
          </a:p>
          <a:p>
            <a:pPr algn="just">
              <a:lnSpc>
                <a:spcPct val="130000"/>
              </a:lnSpc>
            </a:pPr>
            <a:r>
              <a:rPr lang="en-US">
                <a:latin typeface="Agency FB" panose="020B0503020202020204" pitchFamily="34" charset="0"/>
              </a:rPr>
              <a:t>Para o </a:t>
            </a:r>
            <a:r>
              <a:rPr lang="en-US" err="1">
                <a:latin typeface="Agency FB" panose="020B0503020202020204" pitchFamily="34" charset="0"/>
              </a:rPr>
              <a:t>tratamento</a:t>
            </a:r>
            <a:r>
              <a:rPr lang="en-US">
                <a:latin typeface="Agency FB" panose="020B0503020202020204" pitchFamily="34" charset="0"/>
              </a:rPr>
              <a:t> das </a:t>
            </a:r>
            <a:r>
              <a:rPr lang="en-US" err="1">
                <a:latin typeface="Agency FB" panose="020B0503020202020204" pitchFamily="34" charset="0"/>
              </a:rPr>
              <a:t>datas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decidimos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extrair</a:t>
            </a:r>
            <a:r>
              <a:rPr lang="en-US">
                <a:latin typeface="Agency FB" panose="020B0503020202020204" pitchFamily="34" charset="0"/>
              </a:rPr>
              <a:t> o </a:t>
            </a:r>
            <a:r>
              <a:rPr lang="en-US" err="1">
                <a:latin typeface="Agency FB" panose="020B0503020202020204" pitchFamily="34" charset="0"/>
              </a:rPr>
              <a:t>dia</a:t>
            </a:r>
            <a:r>
              <a:rPr lang="en-US">
                <a:latin typeface="Agency FB" panose="020B0503020202020204" pitchFamily="34" charset="0"/>
              </a:rPr>
              <a:t>, </a:t>
            </a:r>
            <a:r>
              <a:rPr lang="en-US" err="1">
                <a:latin typeface="Agency FB" panose="020B0503020202020204" pitchFamily="34" charset="0"/>
              </a:rPr>
              <a:t>mês</a:t>
            </a:r>
            <a:r>
              <a:rPr lang="en-US">
                <a:latin typeface="Agency FB" panose="020B0503020202020204" pitchFamily="34" charset="0"/>
              </a:rPr>
              <a:t> e </a:t>
            </a:r>
            <a:r>
              <a:rPr lang="en-US" err="1">
                <a:latin typeface="Agency FB" panose="020B0503020202020204" pitchFamily="34" charset="0"/>
              </a:rPr>
              <a:t>ano</a:t>
            </a:r>
            <a:r>
              <a:rPr lang="en-US">
                <a:latin typeface="Agency FB" panose="020B0503020202020204" pitchFamily="34" charset="0"/>
              </a:rPr>
              <a:t> da data, para </a:t>
            </a:r>
            <a:r>
              <a:rPr lang="en-US" err="1">
                <a:latin typeface="Agency FB" panose="020B0503020202020204" pitchFamily="34" charset="0"/>
              </a:rPr>
              <a:t>colunas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em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separado</a:t>
            </a:r>
            <a:r>
              <a:rPr lang="en-US">
                <a:latin typeface="Agency FB" panose="020B0503020202020204" pitchFamily="34" charset="0"/>
              </a:rPr>
              <a:t>.</a:t>
            </a:r>
            <a:endParaRPr lang="en-US">
              <a:latin typeface="Agency FB" panose="020B0503020202020204" pitchFamily="34" charset="0"/>
              <a:cs typeface="Calibri"/>
            </a:endParaRPr>
          </a:p>
        </p:txBody>
      </p:sp>
      <p:pic>
        <p:nvPicPr>
          <p:cNvPr id="7" name="Imagem 6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D515DFE3-0396-F1A5-679E-9F1532040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23" y="2725139"/>
            <a:ext cx="4238626" cy="1924611"/>
          </a:xfrm>
          <a:prstGeom prst="rect">
            <a:avLst/>
          </a:prstGeom>
        </p:spPr>
      </p:pic>
      <p:pic>
        <p:nvPicPr>
          <p:cNvPr id="8" name="Imagem 7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2D706834-82CE-40A9-0089-95FEBF39F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173" y="1749694"/>
            <a:ext cx="2426074" cy="299421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2165CC6-52C0-F8FF-2216-7972DC820563}"/>
              </a:ext>
            </a:extLst>
          </p:cNvPr>
          <p:cNvSpPr txBox="1"/>
          <p:nvPr/>
        </p:nvSpPr>
        <p:spPr>
          <a:xfrm>
            <a:off x="494523" y="4743906"/>
            <a:ext cx="4858871" cy="10895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>
                <a:latin typeface="Agency FB" panose="020B0503020202020204" pitchFamily="34" charset="0"/>
              </a:rPr>
              <a:t>Como </a:t>
            </a:r>
            <a:r>
              <a:rPr lang="en-US" err="1">
                <a:latin typeface="Agency FB" panose="020B0503020202020204" pitchFamily="34" charset="0"/>
              </a:rPr>
              <a:t>podemos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constatar</a:t>
            </a:r>
            <a:r>
              <a:rPr lang="en-US">
                <a:latin typeface="Agency FB" panose="020B0503020202020204" pitchFamily="34" charset="0"/>
              </a:rPr>
              <a:t>, a </a:t>
            </a:r>
            <a:r>
              <a:rPr lang="en-US" err="1">
                <a:latin typeface="Agency FB" panose="020B0503020202020204" pitchFamily="34" charset="0"/>
              </a:rPr>
              <a:t>coluna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referente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ao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ano</a:t>
            </a:r>
            <a:r>
              <a:rPr lang="en-US">
                <a:latin typeface="Agency FB" panose="020B0503020202020204" pitchFamily="34" charset="0"/>
              </a:rPr>
              <a:t> de </a:t>
            </a:r>
            <a:r>
              <a:rPr lang="en-US" err="1">
                <a:latin typeface="Agency FB" panose="020B0503020202020204" pitchFamily="34" charset="0"/>
              </a:rPr>
              <a:t>junção</a:t>
            </a:r>
            <a:r>
              <a:rPr lang="en-US">
                <a:latin typeface="Agency FB" panose="020B0503020202020204" pitchFamily="34" charset="0"/>
              </a:rPr>
              <a:t> do </a:t>
            </a:r>
            <a:r>
              <a:rPr lang="en-US" err="1">
                <a:latin typeface="Agency FB" panose="020B0503020202020204" pitchFamily="34" charset="0"/>
              </a:rPr>
              <a:t>funcionário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exibe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apenas</a:t>
            </a:r>
            <a:r>
              <a:rPr lang="en-US">
                <a:latin typeface="Agency FB" panose="020B0503020202020204" pitchFamily="34" charset="0"/>
              </a:rPr>
              <a:t> um valor (2008).</a:t>
            </a:r>
            <a:endParaRPr lang="en-US">
              <a:latin typeface="Agency FB" panose="020B0503020202020204" pitchFamily="34" charset="0"/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3786413-59F6-650E-D4AE-268FB54D165B}"/>
              </a:ext>
            </a:extLst>
          </p:cNvPr>
          <p:cNvSpPr txBox="1"/>
          <p:nvPr/>
        </p:nvSpPr>
        <p:spPr>
          <a:xfrm>
            <a:off x="5719173" y="4743906"/>
            <a:ext cx="6051175" cy="4118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err="1">
                <a:latin typeface="Agency FB" panose="020B0503020202020204" pitchFamily="34" charset="0"/>
              </a:rPr>
              <a:t>Assim</a:t>
            </a:r>
            <a:r>
              <a:rPr lang="en-US">
                <a:latin typeface="Agency FB" panose="020B0503020202020204" pitchFamily="34" charset="0"/>
              </a:rPr>
              <a:t>, </a:t>
            </a:r>
            <a:r>
              <a:rPr lang="en-US" err="1">
                <a:latin typeface="Agency FB" panose="020B0503020202020204" pitchFamily="34" charset="0"/>
              </a:rPr>
              <a:t>retiramos</a:t>
            </a:r>
            <a:r>
              <a:rPr lang="en-US">
                <a:latin typeface="Agency FB" panose="020B0503020202020204" pitchFamily="34" charset="0"/>
              </a:rPr>
              <a:t> as </a:t>
            </a:r>
            <a:r>
              <a:rPr lang="en-US" err="1">
                <a:latin typeface="Agency FB" panose="020B0503020202020204" pitchFamily="34" charset="0"/>
              </a:rPr>
              <a:t>colunas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i="1">
                <a:latin typeface="Agency FB" panose="020B0503020202020204" pitchFamily="34" charset="0"/>
              </a:rPr>
              <a:t>Date of Joining</a:t>
            </a:r>
            <a:r>
              <a:rPr lang="en-US">
                <a:latin typeface="Agency FB" panose="020B0503020202020204" pitchFamily="34" charset="0"/>
              </a:rPr>
              <a:t> e </a:t>
            </a:r>
            <a:r>
              <a:rPr lang="en-US" i="1" err="1">
                <a:latin typeface="Agency FB" panose="020B0503020202020204" pitchFamily="34" charset="0"/>
              </a:rPr>
              <a:t>year_of_joining</a:t>
            </a:r>
            <a:r>
              <a:rPr lang="en-US" i="1">
                <a:latin typeface="Agency FB" panose="020B0503020202020204" pitchFamily="34" charset="0"/>
              </a:rPr>
              <a:t> 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3F8CD2E-004D-F062-651D-89E92C528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348" y="5191480"/>
            <a:ext cx="6096000" cy="2841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EFF0CEA-AAD3-7AD5-6A9B-6F52DD0AD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523" y="348013"/>
            <a:ext cx="10058400" cy="954107"/>
          </a:xfrm>
        </p:spPr>
        <p:txBody>
          <a:bodyPr>
            <a:normAutofit/>
          </a:bodyPr>
          <a:lstStyle/>
          <a:p>
            <a:r>
              <a:rPr lang="pt-PT" sz="5400">
                <a:latin typeface="Rockwell Condensed"/>
              </a:rPr>
              <a:t>Exploração e Preparação dos dados</a:t>
            </a:r>
            <a:endParaRPr lang="pt-PT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DBB5AF9-E969-4B95-FB83-FF4A33A08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98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F398EF8F-9AE2-0FB4-0DCB-D21F04B1E4F9}"/>
              </a:ext>
            </a:extLst>
          </p:cNvPr>
          <p:cNvSpPr txBox="1"/>
          <p:nvPr/>
        </p:nvSpPr>
        <p:spPr>
          <a:xfrm>
            <a:off x="5882057" y="327316"/>
            <a:ext cx="5190565" cy="123601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Análise </a:t>
            </a:r>
            <a:r>
              <a:rPr lang="pt-PT" sz="4800" cap="all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Exploratória</a:t>
            </a:r>
            <a:r>
              <a:rPr lang="en-US" sz="4800" cap="all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 de 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807E2EF-CBE1-D988-D6B8-1BDE9CAED4D4}"/>
              </a:ext>
            </a:extLst>
          </p:cNvPr>
          <p:cNvSpPr txBox="1"/>
          <p:nvPr/>
        </p:nvSpPr>
        <p:spPr>
          <a:xfrm>
            <a:off x="5882057" y="1505810"/>
            <a:ext cx="5544210" cy="502487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just">
              <a:lnSpc>
                <a:spcPct val="130000"/>
              </a:lnSpc>
            </a:pPr>
            <a:r>
              <a:rPr lang="en-US">
                <a:latin typeface="Agency FB" panose="020B0503020202020204" pitchFamily="34" charset="0"/>
              </a:rPr>
              <a:t>Podemos </a:t>
            </a:r>
            <a:r>
              <a:rPr lang="en-US" err="1">
                <a:latin typeface="Agency FB" panose="020B0503020202020204" pitchFamily="34" charset="0"/>
              </a:rPr>
              <a:t>constatar</a:t>
            </a:r>
            <a:r>
              <a:rPr lang="en-US">
                <a:latin typeface="Agency FB" panose="020B0503020202020204" pitchFamily="34" charset="0"/>
              </a:rPr>
              <a:t> que </a:t>
            </a:r>
            <a:r>
              <a:rPr lang="en-US" err="1">
                <a:latin typeface="Agency FB" panose="020B0503020202020204" pitchFamily="34" charset="0"/>
              </a:rPr>
              <a:t>existem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relações</a:t>
            </a:r>
            <a:r>
              <a:rPr lang="en-US">
                <a:latin typeface="Agency FB" panose="020B0503020202020204" pitchFamily="34" charset="0"/>
              </a:rPr>
              <a:t> fortes entre os seguintes atributos:</a:t>
            </a:r>
            <a:endParaRPr lang="en-US">
              <a:latin typeface="Agency FB" panose="020B0503020202020204" pitchFamily="34" charset="0"/>
              <a:cs typeface="Calibri"/>
            </a:endParaRPr>
          </a:p>
          <a:p>
            <a:pPr marL="285750" indent="-285750" algn="just">
              <a:lnSpc>
                <a:spcPct val="130000"/>
              </a:lnSpc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i="1">
                <a:latin typeface="Agency FB" panose="020B0503020202020204" pitchFamily="34" charset="0"/>
              </a:rPr>
              <a:t>burn rate</a:t>
            </a:r>
            <a:r>
              <a:rPr lang="en-US">
                <a:latin typeface="Agency FB" panose="020B0503020202020204" pitchFamily="34" charset="0"/>
              </a:rPr>
              <a:t> e </a:t>
            </a:r>
            <a:r>
              <a:rPr lang="en-US" i="1">
                <a:latin typeface="Agency FB" panose="020B0503020202020204" pitchFamily="34" charset="0"/>
              </a:rPr>
              <a:t>designation</a:t>
            </a:r>
            <a:endParaRPr lang="en-US" i="1">
              <a:latin typeface="Agency FB" panose="020B0503020202020204" pitchFamily="34" charset="0"/>
              <a:cs typeface="Calibri"/>
            </a:endParaRPr>
          </a:p>
          <a:p>
            <a:pPr marL="285750" indent="-285750" algn="just">
              <a:lnSpc>
                <a:spcPct val="130000"/>
              </a:lnSpc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i="1">
                <a:latin typeface="Agency FB" panose="020B0503020202020204" pitchFamily="34" charset="0"/>
              </a:rPr>
              <a:t>burn rate</a:t>
            </a:r>
            <a:r>
              <a:rPr lang="en-US">
                <a:latin typeface="Agency FB" panose="020B0503020202020204" pitchFamily="34" charset="0"/>
              </a:rPr>
              <a:t> e </a:t>
            </a:r>
            <a:r>
              <a:rPr lang="en-US" i="1">
                <a:latin typeface="Agency FB" panose="020B0503020202020204" pitchFamily="34" charset="0"/>
              </a:rPr>
              <a:t>Resource Allocation</a:t>
            </a:r>
            <a:endParaRPr lang="en-US" i="1">
              <a:latin typeface="Agency FB" panose="020B0503020202020204" pitchFamily="34" charset="0"/>
              <a:cs typeface="Calibri"/>
            </a:endParaRPr>
          </a:p>
          <a:p>
            <a:pPr marL="285750" indent="-285750" algn="just">
              <a:lnSpc>
                <a:spcPct val="130000"/>
              </a:lnSpc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i="1">
                <a:latin typeface="Agency FB" panose="020B0503020202020204" pitchFamily="34" charset="0"/>
              </a:rPr>
              <a:t>burn rate</a:t>
            </a:r>
            <a:r>
              <a:rPr lang="en-US">
                <a:latin typeface="Agency FB" panose="020B0503020202020204" pitchFamily="34" charset="0"/>
              </a:rPr>
              <a:t> e </a:t>
            </a:r>
            <a:r>
              <a:rPr lang="en-US" i="1">
                <a:latin typeface="Agency FB" panose="020B0503020202020204" pitchFamily="34" charset="0"/>
              </a:rPr>
              <a:t>mental fatigue score</a:t>
            </a:r>
            <a:endParaRPr lang="en-US" i="1">
              <a:latin typeface="Agency FB" panose="020B0503020202020204" pitchFamily="34" charset="0"/>
              <a:cs typeface="Calibri"/>
            </a:endParaRPr>
          </a:p>
          <a:p>
            <a:pPr algn="just">
              <a:lnSpc>
                <a:spcPct val="130000"/>
              </a:lnSpc>
            </a:pPr>
            <a:r>
              <a:rPr lang="en-US" err="1">
                <a:latin typeface="Agency FB" panose="020B0503020202020204" pitchFamily="34" charset="0"/>
              </a:rPr>
              <a:t>Entretanto</a:t>
            </a:r>
            <a:r>
              <a:rPr lang="en-US">
                <a:latin typeface="Agency FB" panose="020B0503020202020204" pitchFamily="34" charset="0"/>
              </a:rPr>
              <a:t>, </a:t>
            </a:r>
            <a:r>
              <a:rPr lang="en-US" err="1">
                <a:latin typeface="Agency FB" panose="020B0503020202020204" pitchFamily="34" charset="0"/>
              </a:rPr>
              <a:t>notamos</a:t>
            </a:r>
            <a:r>
              <a:rPr lang="en-US">
                <a:latin typeface="Agency FB" panose="020B0503020202020204" pitchFamily="34" charset="0"/>
              </a:rPr>
              <a:t> que os atributos seguintes </a:t>
            </a:r>
            <a:r>
              <a:rPr lang="en-US" err="1">
                <a:latin typeface="Agency FB" panose="020B0503020202020204" pitchFamily="34" charset="0"/>
              </a:rPr>
              <a:t>têm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uma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correlação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próxima</a:t>
            </a:r>
            <a:r>
              <a:rPr lang="en-US">
                <a:latin typeface="Agency FB" panose="020B0503020202020204" pitchFamily="34" charset="0"/>
              </a:rPr>
              <a:t> de zero com os </a:t>
            </a:r>
            <a:r>
              <a:rPr lang="en-US" err="1">
                <a:latin typeface="Agency FB" panose="020B0503020202020204" pitchFamily="34" charset="0"/>
              </a:rPr>
              <a:t>demais</a:t>
            </a:r>
            <a:r>
              <a:rPr lang="en-US">
                <a:latin typeface="Agency FB" panose="020B0503020202020204" pitchFamily="34" charset="0"/>
              </a:rPr>
              <a:t> atributos:</a:t>
            </a:r>
            <a:endParaRPr lang="en-US">
              <a:latin typeface="Agency FB" panose="020B0503020202020204" pitchFamily="34" charset="0"/>
              <a:cs typeface="Calibri"/>
            </a:endParaRPr>
          </a:p>
          <a:p>
            <a:pPr marL="285750" indent="-285750" algn="just">
              <a:lnSpc>
                <a:spcPct val="130000"/>
              </a:lnSpc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i="1" err="1">
                <a:latin typeface="Agency FB" panose="020B0503020202020204" pitchFamily="34" charset="0"/>
              </a:rPr>
              <a:t>month_of_joining</a:t>
            </a:r>
            <a:endParaRPr lang="en-US" i="1">
              <a:latin typeface="Agency FB" panose="020B0503020202020204" pitchFamily="34" charset="0"/>
              <a:cs typeface="Calibri"/>
            </a:endParaRPr>
          </a:p>
          <a:p>
            <a:pPr marL="285750" indent="-285750" algn="just">
              <a:lnSpc>
                <a:spcPct val="130000"/>
              </a:lnSpc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i="1" err="1">
                <a:latin typeface="Agency FB" panose="020B0503020202020204" pitchFamily="34" charset="0"/>
              </a:rPr>
              <a:t>day_of_joining</a:t>
            </a:r>
            <a:endParaRPr lang="en-US" i="1">
              <a:latin typeface="Agency FB" panose="020B0503020202020204" pitchFamily="34" charset="0"/>
              <a:cs typeface="Calibri"/>
            </a:endParaRPr>
          </a:p>
          <a:p>
            <a:pPr algn="just">
              <a:lnSpc>
                <a:spcPct val="130000"/>
              </a:lnSpc>
            </a:pPr>
            <a:r>
              <a:rPr lang="en-US" err="1">
                <a:latin typeface="Agency FB" panose="020B0503020202020204" pitchFamily="34" charset="0"/>
              </a:rPr>
              <a:t>Devido</a:t>
            </a:r>
            <a:r>
              <a:rPr lang="en-US">
                <a:latin typeface="Agency FB" panose="020B0503020202020204" pitchFamily="34" charset="0"/>
              </a:rPr>
              <a:t> à </a:t>
            </a:r>
            <a:r>
              <a:rPr lang="en-US" err="1">
                <a:latin typeface="Agency FB" panose="020B0503020202020204" pitchFamily="34" charset="0"/>
              </a:rPr>
              <a:t>fraca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correlação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destes</a:t>
            </a:r>
            <a:r>
              <a:rPr lang="en-US">
                <a:latin typeface="Agency FB" panose="020B0503020202020204" pitchFamily="34" charset="0"/>
              </a:rPr>
              <a:t> atributos, </a:t>
            </a:r>
            <a:r>
              <a:rPr lang="en-US" err="1">
                <a:latin typeface="Agency FB" panose="020B0503020202020204" pitchFamily="34" charset="0"/>
              </a:rPr>
              <a:t>optamos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por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removê-los</a:t>
            </a:r>
            <a:r>
              <a:rPr lang="en-US">
                <a:latin typeface="Agency FB" panose="020B0503020202020204" pitchFamily="34" charset="0"/>
              </a:rPr>
              <a:t>, </a:t>
            </a:r>
            <a:r>
              <a:rPr lang="en-US" err="1">
                <a:latin typeface="Agency FB" panose="020B0503020202020204" pitchFamily="34" charset="0"/>
              </a:rPr>
              <a:t>igualmente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ao</a:t>
            </a:r>
            <a:r>
              <a:rPr lang="en-US">
                <a:latin typeface="Agency FB" panose="020B0503020202020204" pitchFamily="34" charset="0"/>
              </a:rPr>
              <a:t> que </a:t>
            </a:r>
            <a:r>
              <a:rPr lang="en-US" err="1">
                <a:latin typeface="Agency FB" panose="020B0503020202020204" pitchFamily="34" charset="0"/>
              </a:rPr>
              <a:t>havia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acontecido</a:t>
            </a:r>
            <a:r>
              <a:rPr lang="en-US">
                <a:latin typeface="Agency FB" panose="020B0503020202020204" pitchFamily="34" charset="0"/>
              </a:rPr>
              <a:t> com o </a:t>
            </a:r>
            <a:r>
              <a:rPr lang="en-US" err="1">
                <a:latin typeface="Agency FB" panose="020B0503020202020204" pitchFamily="34" charset="0"/>
              </a:rPr>
              <a:t>atributo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i="1">
                <a:latin typeface="Agency FB" panose="020B0503020202020204" pitchFamily="34" charset="0"/>
              </a:rPr>
              <a:t>Employee ID</a:t>
            </a:r>
            <a:r>
              <a:rPr lang="en-US">
                <a:latin typeface="Agency FB" panose="020B0503020202020204" pitchFamily="34" charset="0"/>
              </a:rPr>
              <a:t>.</a:t>
            </a:r>
            <a:endParaRPr lang="en-US">
              <a:latin typeface="Agency FB" panose="020B0503020202020204" pitchFamily="34" charset="0"/>
              <a:cs typeface="Calibri"/>
            </a:endParaRPr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DD47E264-C096-44D0-062B-546CEDA06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26</a:t>
            </a:fld>
            <a:endParaRPr lang="en-US"/>
          </a:p>
        </p:txBody>
      </p:sp>
      <p:pic>
        <p:nvPicPr>
          <p:cNvPr id="3" name="Imagem 2" descr="Uma imagem com texto, captura de ecrã, quadrado, Retângulo&#10;&#10;Descrição gerada automaticamente">
            <a:extLst>
              <a:ext uri="{FF2B5EF4-FFF2-40B4-BE49-F238E27FC236}">
                <a16:creationId xmlns:a16="http://schemas.microsoft.com/office/drawing/2014/main" id="{B3278077-784C-9CAB-2FCF-DD09B45E2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83" y="294390"/>
            <a:ext cx="4942633" cy="6269220"/>
          </a:xfrm>
          <a:prstGeom prst="rect">
            <a:avLst/>
          </a:prstGeom>
        </p:spPr>
      </p:pic>
      <p:pic>
        <p:nvPicPr>
          <p:cNvPr id="7" name="Imagem 6" descr="Uma imagem com texto, captura de ecrã, Tipo de letra, file&#10;&#10;Descrição gerada automaticamente">
            <a:extLst>
              <a:ext uri="{FF2B5EF4-FFF2-40B4-BE49-F238E27FC236}">
                <a16:creationId xmlns:a16="http://schemas.microsoft.com/office/drawing/2014/main" id="{C316A5AB-931F-282E-BF04-9FBA0AE7B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2057" y="5663429"/>
            <a:ext cx="5190565" cy="60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905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CDA5BF-8FCA-A60D-9BA8-7EF60A523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5634"/>
          </a:xfrm>
        </p:spPr>
        <p:txBody>
          <a:bodyPr>
            <a:noAutofit/>
          </a:bodyPr>
          <a:lstStyle/>
          <a:p>
            <a:r>
              <a:rPr lang="pt-PT" sz="2400">
                <a:cs typeface="Calibri Light"/>
              </a:rPr>
              <a:t>Dados de treino e teste</a:t>
            </a:r>
            <a:endParaRPr lang="pt-PT" sz="2400"/>
          </a:p>
        </p:txBody>
      </p:sp>
      <p:pic>
        <p:nvPicPr>
          <p:cNvPr id="4" name="Imagem 3" descr="Uma imagem com texto, Tipo de letra, captura de ecrã, file&#10;&#10;Descrição gerada automaticamente">
            <a:extLst>
              <a:ext uri="{FF2B5EF4-FFF2-40B4-BE49-F238E27FC236}">
                <a16:creationId xmlns:a16="http://schemas.microsoft.com/office/drawing/2014/main" id="{BA26F576-70CD-41E6-A964-7703FFA8F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8" y="1332475"/>
            <a:ext cx="3482229" cy="48521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ABBDE5A-1E02-F5F4-5F0F-B23F49CEBF50}"/>
              </a:ext>
            </a:extLst>
          </p:cNvPr>
          <p:cNvSpPr txBox="1"/>
          <p:nvPr/>
        </p:nvSpPr>
        <p:spPr>
          <a:xfrm>
            <a:off x="671513" y="967173"/>
            <a:ext cx="108489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Clr>
                <a:schemeClr val="accent1">
                  <a:lumMod val="75000"/>
                </a:schemeClr>
              </a:buClr>
              <a:buFont typeface="Arial"/>
              <a:buChar char="•"/>
            </a:pPr>
            <a:r>
              <a:rPr lang="en-US">
                <a:latin typeface="Agency FB" panose="020B0503020202020204" pitchFamily="34" charset="0"/>
              </a:rPr>
              <a:t>Antes de </a:t>
            </a:r>
            <a:r>
              <a:rPr lang="en-US" err="1">
                <a:latin typeface="Agency FB" panose="020B0503020202020204" pitchFamily="34" charset="0"/>
              </a:rPr>
              <a:t>treinar</a:t>
            </a:r>
            <a:r>
              <a:rPr lang="en-US">
                <a:latin typeface="Agency FB" panose="020B0503020202020204" pitchFamily="34" charset="0"/>
              </a:rPr>
              <a:t> os </a:t>
            </a:r>
            <a:r>
              <a:rPr lang="en-US" err="1">
                <a:latin typeface="Agency FB" panose="020B0503020202020204" pitchFamily="34" charset="0"/>
              </a:rPr>
              <a:t>modelos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dividimos</a:t>
            </a:r>
            <a:r>
              <a:rPr lang="en-US">
                <a:latin typeface="Agency FB" panose="020B0503020202020204" pitchFamily="34" charset="0"/>
              </a:rPr>
              <a:t> as </a:t>
            </a:r>
            <a:r>
              <a:rPr lang="en-US" b="1" i="1">
                <a:latin typeface="Agency FB" panose="020B0503020202020204" pitchFamily="34" charset="0"/>
              </a:rPr>
              <a:t>features</a:t>
            </a:r>
            <a:r>
              <a:rPr lang="en-US">
                <a:latin typeface="Agency FB" panose="020B0503020202020204" pitchFamily="34" charset="0"/>
              </a:rPr>
              <a:t> e a </a:t>
            </a:r>
            <a:r>
              <a:rPr lang="en-US" b="1" i="1">
                <a:latin typeface="Agency FB" panose="020B0503020202020204" pitchFamily="34" charset="0"/>
              </a:rPr>
              <a:t>label</a:t>
            </a:r>
            <a:r>
              <a:rPr lang="en-US">
                <a:latin typeface="Agency FB" panose="020B0503020202020204" pitchFamily="34" charset="0"/>
              </a:rPr>
              <a:t> em duas </a:t>
            </a:r>
            <a:r>
              <a:rPr lang="en-US" err="1">
                <a:latin typeface="Agency FB" panose="020B0503020202020204" pitchFamily="34" charset="0"/>
              </a:rPr>
              <a:t>variaveis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diferentes</a:t>
            </a:r>
            <a:r>
              <a:rPr lang="en-US">
                <a:latin typeface="Agency FB" panose="020B0503020202020204" pitchFamily="34" charset="0"/>
              </a:rPr>
              <a:t>, sendo </a:t>
            </a:r>
            <a:r>
              <a:rPr lang="en-US" err="1">
                <a:latin typeface="Agency FB" panose="020B0503020202020204" pitchFamily="34" charset="0"/>
              </a:rPr>
              <a:t>elas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b="1">
                <a:latin typeface="Agency FB" panose="020B0503020202020204" pitchFamily="34" charset="0"/>
              </a:rPr>
              <a:t>X</a:t>
            </a:r>
            <a:r>
              <a:rPr lang="en-US">
                <a:latin typeface="Agency FB" panose="020B0503020202020204" pitchFamily="34" charset="0"/>
              </a:rPr>
              <a:t> e </a:t>
            </a:r>
            <a:r>
              <a:rPr lang="en-US" b="1">
                <a:latin typeface="Agency FB" panose="020B0503020202020204" pitchFamily="34" charset="0"/>
              </a:rPr>
              <a:t>y</a:t>
            </a:r>
            <a:r>
              <a:rPr lang="en-US">
                <a:latin typeface="Agency FB" panose="020B0503020202020204" pitchFamily="34" charset="0"/>
              </a:rPr>
              <a:t>, </a:t>
            </a:r>
            <a:r>
              <a:rPr lang="en-US" err="1">
                <a:latin typeface="Agency FB" panose="020B0503020202020204" pitchFamily="34" charset="0"/>
              </a:rPr>
              <a:t>respetivamente</a:t>
            </a:r>
            <a:r>
              <a:rPr lang="en-US">
                <a:latin typeface="Agency FB" panose="020B0503020202020204" pitchFamily="34" charset="0"/>
              </a:rPr>
              <a:t>.</a:t>
            </a:r>
            <a:endParaRPr lang="en-US">
              <a:latin typeface="Agency FB" panose="020B0503020202020204" pitchFamily="34" charset="0"/>
              <a:cs typeface="Calibri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2464DF0-9F98-BA40-7F1D-96903188E551}"/>
              </a:ext>
            </a:extLst>
          </p:cNvPr>
          <p:cNvSpPr txBox="1"/>
          <p:nvPr/>
        </p:nvSpPr>
        <p:spPr>
          <a:xfrm>
            <a:off x="671513" y="1901840"/>
            <a:ext cx="105155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Clr>
                <a:schemeClr val="accent1">
                  <a:lumMod val="75000"/>
                </a:schemeClr>
              </a:buClr>
              <a:buFont typeface="Arial"/>
              <a:buChar char="•"/>
            </a:pPr>
            <a:r>
              <a:rPr lang="en-US" err="1">
                <a:latin typeface="Agency FB" panose="020B0503020202020204" pitchFamily="34" charset="0"/>
              </a:rPr>
              <a:t>Dividimos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então</a:t>
            </a:r>
            <a:r>
              <a:rPr lang="en-US">
                <a:latin typeface="Agency FB" panose="020B0503020202020204" pitchFamily="34" charset="0"/>
              </a:rPr>
              <a:t> os dados em dados de </a:t>
            </a:r>
            <a:r>
              <a:rPr lang="en-US" err="1">
                <a:latin typeface="Agency FB" panose="020B0503020202020204" pitchFamily="34" charset="0"/>
              </a:rPr>
              <a:t>treino</a:t>
            </a:r>
            <a:r>
              <a:rPr lang="en-US">
                <a:latin typeface="Agency FB" panose="020B0503020202020204" pitchFamily="34" charset="0"/>
              </a:rPr>
              <a:t> e teste </a:t>
            </a:r>
            <a:r>
              <a:rPr lang="en-US" err="1">
                <a:latin typeface="Agency FB" panose="020B0503020202020204" pitchFamily="34" charset="0"/>
              </a:rPr>
              <a:t>utilizando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uma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técnica</a:t>
            </a:r>
            <a:r>
              <a:rPr lang="en-US">
                <a:latin typeface="Agency FB" panose="020B0503020202020204" pitchFamily="34" charset="0"/>
              </a:rPr>
              <a:t> de Hold-out Validation.</a:t>
            </a:r>
            <a:endParaRPr lang="pt-PT">
              <a:latin typeface="Agency FB" panose="020B0503020202020204" pitchFamily="34" charset="0"/>
            </a:endParaRPr>
          </a:p>
          <a:p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8026322-55B9-D27E-5BB9-B836503BC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88" y="2285659"/>
            <a:ext cx="6096000" cy="29061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0977764-A810-6CD4-2C8D-E20E476F2B69}"/>
              </a:ext>
            </a:extLst>
          </p:cNvPr>
          <p:cNvSpPr txBox="1"/>
          <p:nvPr/>
        </p:nvSpPr>
        <p:spPr>
          <a:xfrm>
            <a:off x="638225" y="2632320"/>
            <a:ext cx="107155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Clr>
                <a:schemeClr val="accent1">
                  <a:lumMod val="75000"/>
                </a:schemeClr>
              </a:buClr>
              <a:buFont typeface="Arial"/>
              <a:buChar char="•"/>
            </a:pPr>
            <a:r>
              <a:rPr lang="en-US">
                <a:latin typeface="Agency FB" panose="020B0503020202020204" pitchFamily="34" charset="0"/>
              </a:rPr>
              <a:t>De forma, a verificar se os dados de teste estão balanceados de forma semelhante aos dados de </a:t>
            </a:r>
            <a:r>
              <a:rPr lang="en-US" err="1">
                <a:latin typeface="Agency FB" panose="020B0503020202020204" pitchFamily="34" charset="0"/>
              </a:rPr>
              <a:t>treino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criamos</a:t>
            </a:r>
            <a:r>
              <a:rPr lang="en-US">
                <a:latin typeface="Agency FB" panose="020B0503020202020204" pitchFamily="34" charset="0"/>
              </a:rPr>
              <a:t> os </a:t>
            </a:r>
            <a:r>
              <a:rPr lang="en-US" err="1">
                <a:latin typeface="Agency FB" panose="020B0503020202020204" pitchFamily="34" charset="0"/>
              </a:rPr>
              <a:t>dois</a:t>
            </a:r>
            <a:r>
              <a:rPr lang="en-US">
                <a:latin typeface="Agency FB" panose="020B0503020202020204" pitchFamily="34" charset="0"/>
              </a:rPr>
              <a:t> seguintes diagramas:</a:t>
            </a:r>
            <a:endParaRPr lang="en-US">
              <a:latin typeface="Agency FB" panose="020B0503020202020204" pitchFamily="34" charset="0"/>
              <a:cs typeface="Calibri" panose="020F0502020204030204"/>
            </a:endParaRPr>
          </a:p>
        </p:txBody>
      </p:sp>
      <p:pic>
        <p:nvPicPr>
          <p:cNvPr id="9" name="Imagem 8" descr="Uma imagem com texto, diagrama, Gráfico, file&#10;&#10;Descrição gerada automaticamente">
            <a:extLst>
              <a:ext uri="{FF2B5EF4-FFF2-40B4-BE49-F238E27FC236}">
                <a16:creationId xmlns:a16="http://schemas.microsoft.com/office/drawing/2014/main" id="{0216ECC1-D525-AC0F-47DD-7EF14517B5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12" r="150"/>
          <a:stretch/>
        </p:blipFill>
        <p:spPr>
          <a:xfrm>
            <a:off x="2956069" y="3085801"/>
            <a:ext cx="5946486" cy="3307979"/>
          </a:xfrm>
          <a:prstGeom prst="rect">
            <a:avLst/>
          </a:prstGeom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16898E3-C03F-5589-63D6-1A114E75F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500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D8123A-3671-A084-237A-F5040C716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447" y="359262"/>
            <a:ext cx="10058400" cy="587229"/>
          </a:xfrm>
        </p:spPr>
        <p:txBody>
          <a:bodyPr>
            <a:normAutofit/>
          </a:bodyPr>
          <a:lstStyle/>
          <a:p>
            <a:r>
              <a:rPr lang="pt-PT" sz="2400">
                <a:cs typeface="Calibri Light"/>
              </a:rPr>
              <a:t>Criação e treino de Modelos</a:t>
            </a:r>
            <a:endParaRPr lang="pt-PT" sz="3200">
              <a:cs typeface="Calibri Light" panose="020F0302020204030204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7C85282-8D8C-A033-4C9E-7C2751F773A0}"/>
              </a:ext>
            </a:extLst>
          </p:cNvPr>
          <p:cNvSpPr txBox="1"/>
          <p:nvPr/>
        </p:nvSpPr>
        <p:spPr>
          <a:xfrm>
            <a:off x="394447" y="96818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>
                <a:latin typeface="Agency FB" panose="020B0503020202020204" pitchFamily="34" charset="0"/>
              </a:rPr>
              <a:t>Linear Regression</a:t>
            </a:r>
            <a:endParaRPr lang="en-US" sz="1400">
              <a:latin typeface="Agency FB" panose="020B0503020202020204" pitchFamily="34" charset="0"/>
              <a:cs typeface="Calibri"/>
            </a:endParaRPr>
          </a:p>
        </p:txBody>
      </p:sp>
      <p:pic>
        <p:nvPicPr>
          <p:cNvPr id="5" name="Imagem 4" descr="Uma imagem com texto, Tipo de letra, captura de ecrã, branco&#10;&#10;Descrição gerada automaticamente">
            <a:extLst>
              <a:ext uri="{FF2B5EF4-FFF2-40B4-BE49-F238E27FC236}">
                <a16:creationId xmlns:a16="http://schemas.microsoft.com/office/drawing/2014/main" id="{82544B93-3FB4-1CA3-CC87-A98045EC4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47" y="1383519"/>
            <a:ext cx="2250142" cy="493060"/>
          </a:xfrm>
          <a:prstGeom prst="rect">
            <a:avLst/>
          </a:prstGeom>
        </p:spPr>
      </p:pic>
      <p:pic>
        <p:nvPicPr>
          <p:cNvPr id="6" name="Imagem 5" descr="Uma imagem com texto, Tipo de letra, mapa, captura de ecrã&#10;&#10;Descrição gerada automaticamente">
            <a:extLst>
              <a:ext uri="{FF2B5EF4-FFF2-40B4-BE49-F238E27FC236}">
                <a16:creationId xmlns:a16="http://schemas.microsoft.com/office/drawing/2014/main" id="{5FEB0B24-0B6C-A9A2-CB8E-DD7B57F490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" t="19390" r="204"/>
          <a:stretch/>
        </p:blipFill>
        <p:spPr>
          <a:xfrm>
            <a:off x="394447" y="1922578"/>
            <a:ext cx="4323442" cy="3281087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A5A0330-17E9-9487-65C7-208AC6582DE4}"/>
              </a:ext>
            </a:extLst>
          </p:cNvPr>
          <p:cNvSpPr txBox="1"/>
          <p:nvPr/>
        </p:nvSpPr>
        <p:spPr>
          <a:xfrm>
            <a:off x="5997388" y="93232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>
                <a:latin typeface="Agency FB" panose="020B0503020202020204" pitchFamily="34" charset="0"/>
              </a:rPr>
              <a:t>SVR</a:t>
            </a:r>
            <a:endParaRPr lang="pt-PT">
              <a:latin typeface="Agency FB" panose="020B0503020202020204" pitchFamily="34" charset="0"/>
            </a:endParaRPr>
          </a:p>
        </p:txBody>
      </p:sp>
      <p:pic>
        <p:nvPicPr>
          <p:cNvPr id="9" name="Imagem 8" descr="Uma imagem com texto, captura de ecrã, Tipo de letra, file&#10;&#10;Descrição gerada automaticamente">
            <a:extLst>
              <a:ext uri="{FF2B5EF4-FFF2-40B4-BE49-F238E27FC236}">
                <a16:creationId xmlns:a16="http://schemas.microsoft.com/office/drawing/2014/main" id="{F50EA55B-BAC8-4599-3AA6-906D87F59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5090" y="1298571"/>
            <a:ext cx="6096000" cy="587229"/>
          </a:xfrm>
          <a:prstGeom prst="rect">
            <a:avLst/>
          </a:prstGeom>
        </p:spPr>
      </p:pic>
      <p:pic>
        <p:nvPicPr>
          <p:cNvPr id="10" name="Imagem 9" descr="Uma imagem com texto, captura de ecrã, Gráfico, diagrama&#10;&#10;Descrição gerada automaticamente">
            <a:extLst>
              <a:ext uri="{FF2B5EF4-FFF2-40B4-BE49-F238E27FC236}">
                <a16:creationId xmlns:a16="http://schemas.microsoft.com/office/drawing/2014/main" id="{0AC73E29-EC4A-CF6C-8AD2-9F072F3358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261" r="-201"/>
          <a:stretch/>
        </p:blipFill>
        <p:spPr>
          <a:xfrm>
            <a:off x="5985090" y="1922578"/>
            <a:ext cx="4467757" cy="3281084"/>
          </a:xfrm>
          <a:prstGeom prst="rect">
            <a:avLst/>
          </a:prstGeom>
        </p:spPr>
      </p:pic>
      <p:pic>
        <p:nvPicPr>
          <p:cNvPr id="11" name="Imagem 10" descr="Uma imagem com texto, captura de ecrã, Tipo de letra&#10;&#10;Descrição gerada automaticamente">
            <a:extLst>
              <a:ext uri="{FF2B5EF4-FFF2-40B4-BE49-F238E27FC236}">
                <a16:creationId xmlns:a16="http://schemas.microsoft.com/office/drawing/2014/main" id="{EC57FD98-1615-FAC8-1171-B566600588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9259" b="-463"/>
          <a:stretch/>
        </p:blipFill>
        <p:spPr>
          <a:xfrm>
            <a:off x="5985090" y="5348461"/>
            <a:ext cx="5163670" cy="675077"/>
          </a:xfrm>
          <a:prstGeom prst="rect">
            <a:avLst/>
          </a:prstGeom>
        </p:spPr>
      </p:pic>
      <p:pic>
        <p:nvPicPr>
          <p:cNvPr id="12" name="Imagem 11" descr="Uma imagem com texto, captura de ecrã, Tipo de letra&#10;&#10;Descrição gerada automaticamente">
            <a:extLst>
              <a:ext uri="{FF2B5EF4-FFF2-40B4-BE49-F238E27FC236}">
                <a16:creationId xmlns:a16="http://schemas.microsoft.com/office/drawing/2014/main" id="{A9B1C4BC-3F71-35D5-7458-6D2F92EF56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3696" b="39402"/>
          <a:stretch/>
        </p:blipFill>
        <p:spPr>
          <a:xfrm>
            <a:off x="394447" y="5295664"/>
            <a:ext cx="5289178" cy="773017"/>
          </a:xfrm>
          <a:prstGeom prst="rect">
            <a:avLst/>
          </a:prstGeom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0D1E3BB-155F-DB7D-EED5-C31CD132B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633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5299B1F-01CD-FD24-A9B2-50EC488C4FEE}"/>
              </a:ext>
            </a:extLst>
          </p:cNvPr>
          <p:cNvSpPr txBox="1"/>
          <p:nvPr/>
        </p:nvSpPr>
        <p:spPr>
          <a:xfrm>
            <a:off x="627529" y="25997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>
                <a:latin typeface="Agency FB" panose="020B0503020202020204" pitchFamily="34" charset="0"/>
              </a:rPr>
              <a:t>Artificial Neural Network</a:t>
            </a:r>
            <a:endParaRPr lang="pt-PT" sz="2400">
              <a:latin typeface="Agency FB" panose="020B0503020202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1081A9F-369D-6AD9-42E2-F75DA3757E27}"/>
              </a:ext>
            </a:extLst>
          </p:cNvPr>
          <p:cNvSpPr txBox="1"/>
          <p:nvPr/>
        </p:nvSpPr>
        <p:spPr>
          <a:xfrm>
            <a:off x="5889812" y="25997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>
                <a:latin typeface="Agency FB" panose="020B0503020202020204" pitchFamily="34" charset="0"/>
              </a:rPr>
              <a:t>Gradient Boosting</a:t>
            </a:r>
            <a:endParaRPr lang="pt-PT" sz="2400">
              <a:latin typeface="Agency FB" panose="020B0503020202020204" pitchFamily="34" charset="0"/>
            </a:endParaRPr>
          </a:p>
        </p:txBody>
      </p:sp>
      <p:pic>
        <p:nvPicPr>
          <p:cNvPr id="7" name="Imagem 6" descr="Uma imagem com texto, captura de ecrã, Gráfico, Tipo de letra&#10;&#10;Descrição gerada automaticamente">
            <a:extLst>
              <a:ext uri="{FF2B5EF4-FFF2-40B4-BE49-F238E27FC236}">
                <a16:creationId xmlns:a16="http://schemas.microsoft.com/office/drawing/2014/main" id="{E82461A0-13F7-0E47-711B-158C414AA2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25" r="-188"/>
          <a:stretch/>
        </p:blipFill>
        <p:spPr>
          <a:xfrm>
            <a:off x="290166" y="3105710"/>
            <a:ext cx="4206828" cy="3128687"/>
          </a:xfrm>
          <a:prstGeom prst="rect">
            <a:avLst/>
          </a:prstGeom>
        </p:spPr>
      </p:pic>
      <p:pic>
        <p:nvPicPr>
          <p:cNvPr id="8" name="Imagem 7" descr="Uma imagem com texto, captura de ecrã, Gráfico, file&#10;&#10;Descrição gerada automaticamente">
            <a:extLst>
              <a:ext uri="{FF2B5EF4-FFF2-40B4-BE49-F238E27FC236}">
                <a16:creationId xmlns:a16="http://schemas.microsoft.com/office/drawing/2014/main" id="{130DED16-0D44-9C77-D604-177A3722AD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172" r="200"/>
          <a:stretch/>
        </p:blipFill>
        <p:spPr>
          <a:xfrm>
            <a:off x="5707551" y="2997574"/>
            <a:ext cx="4479329" cy="3325907"/>
          </a:xfrm>
          <a:prstGeom prst="rect">
            <a:avLst/>
          </a:prstGeom>
        </p:spPr>
      </p:pic>
      <p:pic>
        <p:nvPicPr>
          <p:cNvPr id="9" name="Imagem 8" descr="Uma imagem com texto, captura de ecrã, Tipo de letra, file&#10;&#10;Descrição gerada automaticamente">
            <a:extLst>
              <a:ext uri="{FF2B5EF4-FFF2-40B4-BE49-F238E27FC236}">
                <a16:creationId xmlns:a16="http://schemas.microsoft.com/office/drawing/2014/main" id="{497974BB-A9E1-0003-14A4-6D80685566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780" r="63676" b="-848"/>
          <a:stretch/>
        </p:blipFill>
        <p:spPr>
          <a:xfrm>
            <a:off x="286870" y="6207684"/>
            <a:ext cx="2635628" cy="529258"/>
          </a:xfrm>
          <a:prstGeom prst="rect">
            <a:avLst/>
          </a:prstGeom>
        </p:spPr>
      </p:pic>
      <p:pic>
        <p:nvPicPr>
          <p:cNvPr id="10" name="Imagem 9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8B11C124-E533-FCD5-9E00-367C3B9B62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9459" r="57206"/>
          <a:stretch/>
        </p:blipFill>
        <p:spPr>
          <a:xfrm>
            <a:off x="5707157" y="6284259"/>
            <a:ext cx="2528053" cy="502026"/>
          </a:xfrm>
          <a:prstGeom prst="rect">
            <a:avLst/>
          </a:prstGeom>
        </p:spPr>
      </p:pic>
      <p:pic>
        <p:nvPicPr>
          <p:cNvPr id="11" name="Imagem 10" descr="Uma imagem com texto, captura de ecrã, Tipo de letra, file&#10;&#10;Descrição gerada automaticamente">
            <a:extLst>
              <a:ext uri="{FF2B5EF4-FFF2-40B4-BE49-F238E27FC236}">
                <a16:creationId xmlns:a16="http://schemas.microsoft.com/office/drawing/2014/main" id="{005F1410-CA6E-1C42-D24E-15A8B92E9E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0517" y="2386269"/>
            <a:ext cx="4831978" cy="516638"/>
          </a:xfrm>
          <a:prstGeom prst="rect">
            <a:avLst/>
          </a:prstGeom>
        </p:spPr>
      </p:pic>
      <p:pic>
        <p:nvPicPr>
          <p:cNvPr id="12" name="Imagem 11" descr="Uma imagem com texto, Tipo de letra, captura de ecrã, file&#10;&#10;Descrição gerada automaticamente">
            <a:extLst>
              <a:ext uri="{FF2B5EF4-FFF2-40B4-BE49-F238E27FC236}">
                <a16:creationId xmlns:a16="http://schemas.microsoft.com/office/drawing/2014/main" id="{CF67B0B7-64A4-7061-B7CA-36986C3BBF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3624" y="948109"/>
            <a:ext cx="4652683" cy="4615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970821E9-8417-3A62-6C04-12B9B0CFBA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3624" y="649432"/>
            <a:ext cx="6364941" cy="204010"/>
          </a:xfrm>
          <a:prstGeom prst="rect">
            <a:avLst/>
          </a:prstGeom>
        </p:spPr>
      </p:pic>
      <p:pic>
        <p:nvPicPr>
          <p:cNvPr id="14" name="Imagem 13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C289E065-3413-4E9C-62FC-95E663103D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1638" y="1461526"/>
            <a:ext cx="3736042" cy="922806"/>
          </a:xfrm>
          <a:prstGeom prst="rect">
            <a:avLst/>
          </a:prstGeom>
        </p:spPr>
      </p:pic>
      <p:pic>
        <p:nvPicPr>
          <p:cNvPr id="3" name="Imagem 2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B510A5CF-5502-A95E-F243-520319F4E5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149" y="662213"/>
            <a:ext cx="4070282" cy="1796887"/>
          </a:xfrm>
          <a:prstGeom prst="rect">
            <a:avLst/>
          </a:prstGeom>
        </p:spPr>
      </p:pic>
      <p:pic>
        <p:nvPicPr>
          <p:cNvPr id="6" name="Imagem 5" descr="Uma imagem com texto, Tipo de letra, captura de ecrã, branco&#10;&#10;Descrição gerada automaticamente">
            <a:extLst>
              <a:ext uri="{FF2B5EF4-FFF2-40B4-BE49-F238E27FC236}">
                <a16:creationId xmlns:a16="http://schemas.microsoft.com/office/drawing/2014/main" id="{05AF3C74-421D-3A36-7394-A0B1B69F55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900" y="2461931"/>
            <a:ext cx="2799230" cy="644340"/>
          </a:xfrm>
          <a:prstGeom prst="rect">
            <a:avLst/>
          </a:prstGeom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2ECF35D0-9206-2877-0D13-7CA335F5A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169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7">
            <a:extLst>
              <a:ext uri="{FF2B5EF4-FFF2-40B4-BE49-F238E27FC236}">
                <a16:creationId xmlns:a16="http://schemas.microsoft.com/office/drawing/2014/main" id="{3C06EAFD-0C69-4B3B-BEA7-E7E11DDF9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A4066C89-42FB-4624-9AFE-3A31B3649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4648169" cy="6858000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914400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B042014-20E5-B5BB-07D5-5099A996C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6"/>
            <a:ext cx="3686312" cy="5528734"/>
          </a:xfrm>
        </p:spPr>
        <p:txBody>
          <a:bodyPr>
            <a:normAutofit/>
          </a:bodyPr>
          <a:lstStyle/>
          <a:p>
            <a:pPr algn="r"/>
            <a:r>
              <a:rPr lang="pt-PT" sz="2600" b="1">
                <a:solidFill>
                  <a:srgbClr val="FFFFFF"/>
                </a:solidFill>
                <a:latin typeface="Rockwell"/>
                <a:ea typeface="+mn-lt"/>
                <a:cs typeface="+mn-lt"/>
              </a:rPr>
              <a:t>Features dos Datasets Meteorológicos</a:t>
            </a:r>
            <a:endParaRPr lang="pt-PT" sz="2600">
              <a:solidFill>
                <a:srgbClr val="FFFFFF"/>
              </a:solidFill>
              <a:latin typeface="Rockwell Condensed"/>
              <a:ea typeface="Calibri Light"/>
              <a:cs typeface="Calibri Light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6405B57-88F6-6979-C3C5-A634D250F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6661" y="642784"/>
            <a:ext cx="6074467" cy="5572432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just">
              <a:buFont typeface="Arial" pitchFamily="2" charset="2"/>
              <a:buChar char="•"/>
            </a:pPr>
            <a:r>
              <a:rPr lang="pt-PT" sz="1800" b="1" err="1">
                <a:latin typeface="Agency FB" panose="020B0503020202020204" pitchFamily="34" charset="0"/>
                <a:ea typeface="+mn-lt"/>
                <a:cs typeface="+mn-lt"/>
              </a:rPr>
              <a:t>dt</a:t>
            </a:r>
            <a:r>
              <a:rPr lang="pt-PT" sz="1800">
                <a:latin typeface="Agency FB" panose="020B0503020202020204" pitchFamily="34" charset="0"/>
                <a:ea typeface="+mn-lt"/>
                <a:cs typeface="+mn-lt"/>
              </a:rPr>
              <a:t> - o </a:t>
            </a:r>
            <a:r>
              <a:rPr lang="pt-PT" sz="1800" i="1" err="1">
                <a:latin typeface="Agency FB" panose="020B0503020202020204" pitchFamily="34" charset="0"/>
                <a:ea typeface="+mn-lt"/>
                <a:cs typeface="+mn-lt"/>
              </a:rPr>
              <a:t>timestamp</a:t>
            </a:r>
            <a:r>
              <a:rPr lang="pt-PT" sz="1800">
                <a:latin typeface="Agency FB" panose="020B0503020202020204" pitchFamily="34" charset="0"/>
                <a:ea typeface="+mn-lt"/>
                <a:cs typeface="+mn-lt"/>
              </a:rPr>
              <a:t> associado ao registo;</a:t>
            </a:r>
            <a:endParaRPr lang="pt-PT" sz="1800">
              <a:latin typeface="Agency FB" panose="020B0503020202020204" pitchFamily="34" charset="0"/>
            </a:endParaRPr>
          </a:p>
          <a:p>
            <a:pPr algn="just">
              <a:buFont typeface="Arial" pitchFamily="2" charset="2"/>
              <a:buChar char="•"/>
            </a:pPr>
            <a:r>
              <a:rPr lang="pt-PT" sz="1800" b="1" err="1">
                <a:latin typeface="Agency FB" panose="020B0503020202020204" pitchFamily="34" charset="0"/>
                <a:ea typeface="+mn-lt"/>
                <a:cs typeface="+mn-lt"/>
              </a:rPr>
              <a:t>dt_iso</a:t>
            </a:r>
            <a:r>
              <a:rPr lang="pt-PT" sz="1800">
                <a:latin typeface="Agency FB" panose="020B0503020202020204" pitchFamily="34" charset="0"/>
                <a:ea typeface="+mn-lt"/>
                <a:cs typeface="+mn-lt"/>
              </a:rPr>
              <a:t> - a data associada ao registo, ao segundo;</a:t>
            </a:r>
            <a:endParaRPr lang="pt-PT" sz="1800">
              <a:latin typeface="Agency FB" panose="020B0503020202020204" pitchFamily="34" charset="0"/>
            </a:endParaRPr>
          </a:p>
          <a:p>
            <a:pPr algn="just">
              <a:buFont typeface="Arial" pitchFamily="2" charset="2"/>
              <a:buChar char="•"/>
            </a:pPr>
            <a:r>
              <a:rPr lang="pt-PT" sz="1800" b="1" err="1">
                <a:latin typeface="Agency FB" panose="020B0503020202020204" pitchFamily="34" charset="0"/>
                <a:ea typeface="+mn-lt"/>
                <a:cs typeface="+mn-lt"/>
              </a:rPr>
              <a:t>city_name</a:t>
            </a:r>
            <a:r>
              <a:rPr lang="pt-PT" sz="1800" b="1">
                <a:latin typeface="Agency FB" panose="020B0503020202020204" pitchFamily="34" charset="0"/>
                <a:ea typeface="+mn-lt"/>
                <a:cs typeface="+mn-lt"/>
              </a:rPr>
              <a:t> </a:t>
            </a:r>
            <a:r>
              <a:rPr lang="pt-PT" sz="1800">
                <a:latin typeface="Agency FB" panose="020B0503020202020204" pitchFamily="34" charset="0"/>
                <a:ea typeface="+mn-lt"/>
                <a:cs typeface="+mn-lt"/>
              </a:rPr>
              <a:t>- o local em causa;</a:t>
            </a:r>
            <a:endParaRPr lang="pt-PT" sz="1800">
              <a:latin typeface="Agency FB" panose="020B0503020202020204" pitchFamily="34" charset="0"/>
            </a:endParaRPr>
          </a:p>
          <a:p>
            <a:pPr algn="just">
              <a:buFont typeface="Arial" pitchFamily="2" charset="2"/>
              <a:buChar char="•"/>
            </a:pPr>
            <a:r>
              <a:rPr lang="pt-PT" sz="1800" b="1" err="1">
                <a:latin typeface="Agency FB" panose="020B0503020202020204" pitchFamily="34" charset="0"/>
                <a:ea typeface="+mn-lt"/>
                <a:cs typeface="+mn-lt"/>
              </a:rPr>
              <a:t>temp</a:t>
            </a:r>
            <a:r>
              <a:rPr lang="pt-PT" sz="1800">
                <a:latin typeface="Agency FB" panose="020B0503020202020204" pitchFamily="34" charset="0"/>
                <a:ea typeface="+mn-lt"/>
                <a:cs typeface="+mn-lt"/>
              </a:rPr>
              <a:t> - temperatura em </a:t>
            </a:r>
            <a:r>
              <a:rPr lang="pt-PT" sz="1800" err="1">
                <a:latin typeface="Agency FB" panose="020B0503020202020204" pitchFamily="34" charset="0"/>
                <a:ea typeface="+mn-lt"/>
                <a:cs typeface="+mn-lt"/>
              </a:rPr>
              <a:t>ºC</a:t>
            </a:r>
            <a:r>
              <a:rPr lang="pt-PT" sz="1800">
                <a:latin typeface="Agency FB" panose="020B0503020202020204" pitchFamily="34" charset="0"/>
                <a:ea typeface="+mn-lt"/>
                <a:cs typeface="+mn-lt"/>
              </a:rPr>
              <a:t>;</a:t>
            </a:r>
            <a:endParaRPr lang="pt-PT" sz="1800">
              <a:latin typeface="Agency FB" panose="020B0503020202020204" pitchFamily="34" charset="0"/>
            </a:endParaRPr>
          </a:p>
          <a:p>
            <a:pPr algn="just">
              <a:buFont typeface="Arial" pitchFamily="2" charset="2"/>
              <a:buChar char="•"/>
            </a:pPr>
            <a:r>
              <a:rPr lang="pt-PT" sz="1800" b="1" err="1">
                <a:latin typeface="Agency FB" panose="020B0503020202020204" pitchFamily="34" charset="0"/>
                <a:ea typeface="+mn-lt"/>
                <a:cs typeface="+mn-lt"/>
              </a:rPr>
              <a:t>feels_like</a:t>
            </a:r>
            <a:r>
              <a:rPr lang="pt-PT" sz="1800" b="1">
                <a:latin typeface="Agency FB" panose="020B0503020202020204" pitchFamily="34" charset="0"/>
                <a:ea typeface="+mn-lt"/>
                <a:cs typeface="+mn-lt"/>
              </a:rPr>
              <a:t> </a:t>
            </a:r>
            <a:r>
              <a:rPr lang="pt-PT" sz="1800">
                <a:latin typeface="Agency FB" panose="020B0503020202020204" pitchFamily="34" charset="0"/>
                <a:ea typeface="+mn-lt"/>
                <a:cs typeface="+mn-lt"/>
              </a:rPr>
              <a:t>- sensação térmica em </a:t>
            </a:r>
            <a:r>
              <a:rPr lang="pt-PT" sz="1800" err="1">
                <a:latin typeface="Agency FB" panose="020B0503020202020204" pitchFamily="34" charset="0"/>
                <a:ea typeface="+mn-lt"/>
                <a:cs typeface="+mn-lt"/>
              </a:rPr>
              <a:t>ºC</a:t>
            </a:r>
            <a:r>
              <a:rPr lang="pt-PT" sz="1800">
                <a:latin typeface="Agency FB" panose="020B0503020202020204" pitchFamily="34" charset="0"/>
                <a:ea typeface="+mn-lt"/>
                <a:cs typeface="+mn-lt"/>
              </a:rPr>
              <a:t>;</a:t>
            </a:r>
            <a:endParaRPr lang="pt-PT" sz="1800">
              <a:latin typeface="Agency FB" panose="020B0503020202020204" pitchFamily="34" charset="0"/>
            </a:endParaRPr>
          </a:p>
          <a:p>
            <a:pPr algn="just">
              <a:buFont typeface="Arial" pitchFamily="2" charset="2"/>
              <a:buChar char="•"/>
            </a:pPr>
            <a:r>
              <a:rPr lang="pt-PT" sz="1800" b="1" err="1">
                <a:latin typeface="Agency FB" panose="020B0503020202020204" pitchFamily="34" charset="0"/>
                <a:ea typeface="+mn-lt"/>
                <a:cs typeface="+mn-lt"/>
              </a:rPr>
              <a:t>temp_min</a:t>
            </a:r>
            <a:r>
              <a:rPr lang="pt-PT" sz="1800" b="1">
                <a:latin typeface="Agency FB" panose="020B0503020202020204" pitchFamily="34" charset="0"/>
                <a:ea typeface="+mn-lt"/>
                <a:cs typeface="+mn-lt"/>
              </a:rPr>
              <a:t> </a:t>
            </a:r>
            <a:r>
              <a:rPr lang="pt-PT" sz="1800">
                <a:latin typeface="Agency FB" panose="020B0503020202020204" pitchFamily="34" charset="0"/>
                <a:ea typeface="+mn-lt"/>
                <a:cs typeface="+mn-lt"/>
              </a:rPr>
              <a:t>- temperatura mínima sentida em </a:t>
            </a:r>
            <a:r>
              <a:rPr lang="pt-PT" sz="1800" err="1">
                <a:latin typeface="Agency FB" panose="020B0503020202020204" pitchFamily="34" charset="0"/>
                <a:ea typeface="+mn-lt"/>
                <a:cs typeface="+mn-lt"/>
              </a:rPr>
              <a:t>ºC</a:t>
            </a:r>
            <a:r>
              <a:rPr lang="pt-PT" sz="1800">
                <a:latin typeface="Agency FB" panose="020B0503020202020204" pitchFamily="34" charset="0"/>
                <a:ea typeface="+mn-lt"/>
                <a:cs typeface="+mn-lt"/>
              </a:rPr>
              <a:t>;</a:t>
            </a:r>
            <a:endParaRPr lang="pt-PT" sz="1800">
              <a:latin typeface="Agency FB" panose="020B0503020202020204" pitchFamily="34" charset="0"/>
            </a:endParaRPr>
          </a:p>
          <a:p>
            <a:pPr algn="just">
              <a:buFont typeface="Arial" pitchFamily="2" charset="2"/>
              <a:buChar char="•"/>
            </a:pPr>
            <a:r>
              <a:rPr lang="pt-PT" sz="1800" b="1" err="1">
                <a:latin typeface="Agency FB" panose="020B0503020202020204" pitchFamily="34" charset="0"/>
                <a:ea typeface="+mn-lt"/>
                <a:cs typeface="+mn-lt"/>
              </a:rPr>
              <a:t>temp_max</a:t>
            </a:r>
            <a:r>
              <a:rPr lang="pt-PT" sz="1800" b="1">
                <a:latin typeface="Agency FB" panose="020B0503020202020204" pitchFamily="34" charset="0"/>
                <a:ea typeface="+mn-lt"/>
                <a:cs typeface="+mn-lt"/>
              </a:rPr>
              <a:t> </a:t>
            </a:r>
            <a:r>
              <a:rPr lang="pt-PT" sz="1800">
                <a:latin typeface="Agency FB" panose="020B0503020202020204" pitchFamily="34" charset="0"/>
                <a:ea typeface="+mn-lt"/>
                <a:cs typeface="+mn-lt"/>
              </a:rPr>
              <a:t>- temperatura máxima sentida em </a:t>
            </a:r>
            <a:r>
              <a:rPr lang="pt-PT" sz="1800" err="1">
                <a:latin typeface="Agency FB" panose="020B0503020202020204" pitchFamily="34" charset="0"/>
                <a:ea typeface="+mn-lt"/>
                <a:cs typeface="+mn-lt"/>
              </a:rPr>
              <a:t>ºC</a:t>
            </a:r>
            <a:r>
              <a:rPr lang="pt-PT" sz="1800">
                <a:latin typeface="Agency FB" panose="020B0503020202020204" pitchFamily="34" charset="0"/>
                <a:ea typeface="+mn-lt"/>
                <a:cs typeface="+mn-lt"/>
              </a:rPr>
              <a:t>;</a:t>
            </a:r>
            <a:endParaRPr lang="pt-PT" sz="1800">
              <a:latin typeface="Agency FB" panose="020B0503020202020204" pitchFamily="34" charset="0"/>
            </a:endParaRPr>
          </a:p>
          <a:p>
            <a:pPr algn="just">
              <a:buFont typeface="Arial" pitchFamily="2" charset="2"/>
              <a:buChar char="•"/>
            </a:pPr>
            <a:r>
              <a:rPr lang="pt-PT" sz="1800" b="1" err="1">
                <a:latin typeface="Agency FB" panose="020B0503020202020204" pitchFamily="34" charset="0"/>
                <a:ea typeface="+mn-lt"/>
                <a:cs typeface="+mn-lt"/>
              </a:rPr>
              <a:t>pressure</a:t>
            </a:r>
            <a:r>
              <a:rPr lang="pt-PT" sz="1800">
                <a:latin typeface="Agency FB" panose="020B0503020202020204" pitchFamily="34" charset="0"/>
                <a:ea typeface="+mn-lt"/>
                <a:cs typeface="+mn-lt"/>
              </a:rPr>
              <a:t> - pressão atmosférica sentida em </a:t>
            </a:r>
            <a:r>
              <a:rPr lang="pt-PT" sz="1800" err="1">
                <a:latin typeface="Agency FB" panose="020B0503020202020204" pitchFamily="34" charset="0"/>
                <a:ea typeface="+mn-lt"/>
                <a:cs typeface="+mn-lt"/>
              </a:rPr>
              <a:t>atm</a:t>
            </a:r>
            <a:r>
              <a:rPr lang="pt-PT" sz="1800">
                <a:latin typeface="Agency FB" panose="020B0503020202020204" pitchFamily="34" charset="0"/>
                <a:ea typeface="+mn-lt"/>
                <a:cs typeface="+mn-lt"/>
              </a:rPr>
              <a:t>;</a:t>
            </a:r>
            <a:endParaRPr lang="pt-PT" sz="1800">
              <a:latin typeface="Agency FB" panose="020B0503020202020204" pitchFamily="34" charset="0"/>
            </a:endParaRPr>
          </a:p>
          <a:p>
            <a:pPr algn="just">
              <a:buFont typeface="Arial" pitchFamily="2" charset="2"/>
              <a:buChar char="•"/>
            </a:pPr>
            <a:r>
              <a:rPr lang="pt-PT" sz="1800" b="1" err="1">
                <a:latin typeface="Agency FB" panose="020B0503020202020204" pitchFamily="34" charset="0"/>
                <a:ea typeface="+mn-lt"/>
                <a:cs typeface="+mn-lt"/>
              </a:rPr>
              <a:t>sea_level</a:t>
            </a:r>
            <a:r>
              <a:rPr lang="pt-PT" sz="1800" b="1">
                <a:latin typeface="Agency FB" panose="020B0503020202020204" pitchFamily="34" charset="0"/>
                <a:ea typeface="+mn-lt"/>
                <a:cs typeface="+mn-lt"/>
              </a:rPr>
              <a:t> </a:t>
            </a:r>
            <a:r>
              <a:rPr lang="pt-PT" sz="1800">
                <a:latin typeface="Agency FB" panose="020B0503020202020204" pitchFamily="34" charset="0"/>
                <a:ea typeface="+mn-lt"/>
                <a:cs typeface="+mn-lt"/>
              </a:rPr>
              <a:t>- pressão atmosférica sentida ao nível do mar em </a:t>
            </a:r>
            <a:r>
              <a:rPr lang="pt-PT" sz="1800" err="1">
                <a:latin typeface="Agency FB" panose="020B0503020202020204" pitchFamily="34" charset="0"/>
                <a:ea typeface="+mn-lt"/>
                <a:cs typeface="+mn-lt"/>
              </a:rPr>
              <a:t>atm</a:t>
            </a:r>
            <a:r>
              <a:rPr lang="pt-PT" sz="1800">
                <a:latin typeface="Agency FB" panose="020B0503020202020204" pitchFamily="34" charset="0"/>
                <a:ea typeface="+mn-lt"/>
                <a:cs typeface="+mn-lt"/>
              </a:rPr>
              <a:t>;</a:t>
            </a:r>
            <a:endParaRPr lang="pt-PT" sz="1800">
              <a:latin typeface="Agency FB" panose="020B0503020202020204" pitchFamily="34" charset="0"/>
            </a:endParaRPr>
          </a:p>
          <a:p>
            <a:pPr algn="just">
              <a:buFont typeface="Arial" pitchFamily="2" charset="2"/>
              <a:buChar char="•"/>
            </a:pPr>
            <a:r>
              <a:rPr lang="pt-PT" sz="1800" b="1" err="1">
                <a:latin typeface="Agency FB" panose="020B0503020202020204" pitchFamily="34" charset="0"/>
                <a:ea typeface="+mn-lt"/>
                <a:cs typeface="+mn-lt"/>
              </a:rPr>
              <a:t>grnd_level</a:t>
            </a:r>
            <a:r>
              <a:rPr lang="pt-PT" sz="1800" b="1">
                <a:latin typeface="Agency FB" panose="020B0503020202020204" pitchFamily="34" charset="0"/>
                <a:ea typeface="+mn-lt"/>
                <a:cs typeface="+mn-lt"/>
              </a:rPr>
              <a:t> </a:t>
            </a:r>
            <a:r>
              <a:rPr lang="pt-PT" sz="1800">
                <a:latin typeface="Agency FB" panose="020B0503020202020204" pitchFamily="34" charset="0"/>
                <a:ea typeface="+mn-lt"/>
                <a:cs typeface="+mn-lt"/>
              </a:rPr>
              <a:t>- pressão atmosférica sentida à altitude local em </a:t>
            </a:r>
            <a:r>
              <a:rPr lang="pt-PT" sz="1800" err="1">
                <a:latin typeface="Agency FB" panose="020B0503020202020204" pitchFamily="34" charset="0"/>
                <a:ea typeface="+mn-lt"/>
                <a:cs typeface="+mn-lt"/>
              </a:rPr>
              <a:t>atm</a:t>
            </a:r>
            <a:r>
              <a:rPr lang="pt-PT" sz="1800">
                <a:latin typeface="Agency FB" panose="020B0503020202020204" pitchFamily="34" charset="0"/>
                <a:ea typeface="+mn-lt"/>
                <a:cs typeface="+mn-lt"/>
              </a:rPr>
              <a:t>;</a:t>
            </a:r>
            <a:endParaRPr lang="pt-PT" sz="1800">
              <a:latin typeface="Agency FB" panose="020B0503020202020204" pitchFamily="34" charset="0"/>
            </a:endParaRPr>
          </a:p>
          <a:p>
            <a:pPr algn="just">
              <a:buFont typeface="Arial" pitchFamily="2" charset="2"/>
              <a:buChar char="•"/>
            </a:pPr>
            <a:r>
              <a:rPr lang="pt-PT" sz="1800" b="1" err="1">
                <a:latin typeface="Agency FB" panose="020B0503020202020204" pitchFamily="34" charset="0"/>
                <a:ea typeface="+mn-lt"/>
                <a:cs typeface="+mn-lt"/>
              </a:rPr>
              <a:t>humidity</a:t>
            </a:r>
            <a:r>
              <a:rPr lang="pt-PT" sz="1800">
                <a:latin typeface="Agency FB" panose="020B0503020202020204" pitchFamily="34" charset="0"/>
                <a:ea typeface="+mn-lt"/>
                <a:cs typeface="+mn-lt"/>
              </a:rPr>
              <a:t> - humidade em percentagem;</a:t>
            </a:r>
            <a:endParaRPr lang="pt-PT" sz="1800">
              <a:latin typeface="Agency FB" panose="020B0503020202020204" pitchFamily="34" charset="0"/>
            </a:endParaRPr>
          </a:p>
          <a:p>
            <a:pPr algn="just">
              <a:buFont typeface="Arial" pitchFamily="2" charset="2"/>
              <a:buChar char="•"/>
            </a:pPr>
            <a:r>
              <a:rPr lang="pt-PT" sz="1800" b="1" err="1">
                <a:latin typeface="Agency FB" panose="020B0503020202020204" pitchFamily="34" charset="0"/>
                <a:ea typeface="+mn-lt"/>
                <a:cs typeface="+mn-lt"/>
              </a:rPr>
              <a:t>wind_speed</a:t>
            </a:r>
            <a:r>
              <a:rPr lang="pt-PT" sz="1800" b="1">
                <a:latin typeface="Agency FB" panose="020B0503020202020204" pitchFamily="34" charset="0"/>
                <a:ea typeface="+mn-lt"/>
                <a:cs typeface="+mn-lt"/>
              </a:rPr>
              <a:t> </a:t>
            </a:r>
            <a:r>
              <a:rPr lang="pt-PT" sz="1800">
                <a:latin typeface="Agency FB" panose="020B0503020202020204" pitchFamily="34" charset="0"/>
                <a:ea typeface="+mn-lt"/>
                <a:cs typeface="+mn-lt"/>
              </a:rPr>
              <a:t>- velocidade do vento em metros por segundo;</a:t>
            </a:r>
            <a:endParaRPr lang="pt-PT" sz="1800">
              <a:latin typeface="Agency FB" panose="020B0503020202020204" pitchFamily="34" charset="0"/>
            </a:endParaRPr>
          </a:p>
          <a:p>
            <a:pPr algn="just">
              <a:buFont typeface="Arial" pitchFamily="2" charset="2"/>
              <a:buChar char="•"/>
            </a:pPr>
            <a:r>
              <a:rPr lang="pt-PT" sz="1800" b="1">
                <a:latin typeface="Agency FB" panose="020B0503020202020204" pitchFamily="34" charset="0"/>
                <a:ea typeface="+mn-lt"/>
                <a:cs typeface="+mn-lt"/>
              </a:rPr>
              <a:t>rain_1h </a:t>
            </a:r>
            <a:r>
              <a:rPr lang="pt-PT" sz="1800">
                <a:latin typeface="Agency FB" panose="020B0503020202020204" pitchFamily="34" charset="0"/>
                <a:ea typeface="+mn-lt"/>
                <a:cs typeface="+mn-lt"/>
              </a:rPr>
              <a:t>- valor médio de precipitação;</a:t>
            </a:r>
            <a:endParaRPr lang="pt-PT" sz="1800">
              <a:latin typeface="Agency FB" panose="020B0503020202020204" pitchFamily="34" charset="0"/>
            </a:endParaRPr>
          </a:p>
          <a:p>
            <a:pPr algn="just">
              <a:buFont typeface="Arial" pitchFamily="2" charset="2"/>
              <a:buChar char="•"/>
            </a:pPr>
            <a:r>
              <a:rPr lang="pt-PT" sz="1800" b="1" err="1">
                <a:latin typeface="Agency FB" panose="020B0503020202020204" pitchFamily="34" charset="0"/>
                <a:ea typeface="+mn-lt"/>
                <a:cs typeface="+mn-lt"/>
              </a:rPr>
              <a:t>clouds_all</a:t>
            </a:r>
            <a:r>
              <a:rPr lang="pt-PT" sz="1800" b="1">
                <a:latin typeface="Agency FB" panose="020B0503020202020204" pitchFamily="34" charset="0"/>
                <a:ea typeface="+mn-lt"/>
                <a:cs typeface="+mn-lt"/>
              </a:rPr>
              <a:t> </a:t>
            </a:r>
            <a:r>
              <a:rPr lang="pt-PT" sz="1800">
                <a:latin typeface="Agency FB" panose="020B0503020202020204" pitchFamily="34" charset="0"/>
                <a:ea typeface="+mn-lt"/>
                <a:cs typeface="+mn-lt"/>
              </a:rPr>
              <a:t>- nível de nebulosidade em percentagem;</a:t>
            </a:r>
            <a:endParaRPr lang="pt-PT" sz="1800">
              <a:latin typeface="Agency FB" panose="020B0503020202020204" pitchFamily="34" charset="0"/>
            </a:endParaRPr>
          </a:p>
          <a:p>
            <a:pPr algn="just">
              <a:buFont typeface="Arial" pitchFamily="2" charset="2"/>
              <a:buChar char="•"/>
            </a:pPr>
            <a:r>
              <a:rPr lang="pt-PT" sz="1800" b="1" err="1">
                <a:latin typeface="Agency FB" panose="020B0503020202020204" pitchFamily="34" charset="0"/>
                <a:ea typeface="+mn-lt"/>
                <a:cs typeface="+mn-lt"/>
              </a:rPr>
              <a:t>weather_description</a:t>
            </a:r>
            <a:r>
              <a:rPr lang="pt-PT" sz="1800" b="1">
                <a:latin typeface="Agency FB" panose="020B0503020202020204" pitchFamily="34" charset="0"/>
                <a:ea typeface="+mn-lt"/>
                <a:cs typeface="+mn-lt"/>
              </a:rPr>
              <a:t> </a:t>
            </a:r>
            <a:r>
              <a:rPr lang="pt-PT" sz="1800">
                <a:latin typeface="Agency FB" panose="020B0503020202020204" pitchFamily="34" charset="0"/>
                <a:ea typeface="+mn-lt"/>
                <a:cs typeface="+mn-lt"/>
              </a:rPr>
              <a:t>- avaliação qualitativa do estado do tempo.</a:t>
            </a:r>
            <a:endParaRPr lang="pt-PT" sz="1800">
              <a:latin typeface="Agency FB" panose="020B0503020202020204" pitchFamily="34" charset="0"/>
            </a:endParaRPr>
          </a:p>
          <a:p>
            <a:pPr>
              <a:buFont typeface="Arial" pitchFamily="2" charset="2"/>
              <a:buChar char="•"/>
            </a:pPr>
            <a:endParaRPr lang="pt-PT" sz="1400">
              <a:cs typeface="Calibri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A218FBC-B2D6-48CA-9289-C4110162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DED9084-49DA-4911-ACB7-5F9E4DEFA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BC014DF-DD40-7AEB-D303-A670A1CD0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61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D3999EE4-40D2-C835-FA5A-9C79C3900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265" y="423336"/>
            <a:ext cx="10058400" cy="863415"/>
          </a:xfrm>
        </p:spPr>
        <p:txBody>
          <a:bodyPr/>
          <a:lstStyle/>
          <a:p>
            <a:r>
              <a:rPr lang="pt-PT" sz="5400">
                <a:latin typeface="Rockwell Condensed"/>
              </a:rPr>
              <a:t>Análise final</a:t>
            </a:r>
            <a:endParaRPr lang="pt-PT"/>
          </a:p>
        </p:txBody>
      </p:sp>
      <p:pic>
        <p:nvPicPr>
          <p:cNvPr id="4" name="Marcador de Posição de Conteúdo 3" descr="Uma imagem com texto, captura de ecrã, Retângulo, diagrama&#10;&#10;Descrição gerada automaticamente">
            <a:extLst>
              <a:ext uri="{FF2B5EF4-FFF2-40B4-BE49-F238E27FC236}">
                <a16:creationId xmlns:a16="http://schemas.microsoft.com/office/drawing/2014/main" id="{C28F60BC-7F0C-5899-B826-48CA8E161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2981" y="2686888"/>
            <a:ext cx="6381841" cy="4051300"/>
          </a:xfr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5F39068-C2FE-9D92-7F06-3FCDEB6CDAAE}"/>
              </a:ext>
            </a:extLst>
          </p:cNvPr>
          <p:cNvSpPr txBox="1"/>
          <p:nvPr/>
        </p:nvSpPr>
        <p:spPr>
          <a:xfrm>
            <a:off x="529072" y="1194748"/>
            <a:ext cx="11029661" cy="14921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130000"/>
              </a:lnSpc>
              <a:buClr>
                <a:schemeClr val="accent1">
                  <a:lumMod val="75000"/>
                </a:schemeClr>
              </a:buClr>
              <a:buFont typeface="Arial"/>
              <a:buChar char="•"/>
            </a:pPr>
            <a:r>
              <a:rPr lang="en-US">
                <a:latin typeface="Agency FB" panose="020B0503020202020204" pitchFamily="34" charset="0"/>
                <a:cs typeface="Arial"/>
              </a:rPr>
              <a:t>Como é possível </a:t>
            </a:r>
            <a:r>
              <a:rPr lang="en-US" err="1">
                <a:latin typeface="Agency FB" panose="020B0503020202020204" pitchFamily="34" charset="0"/>
                <a:cs typeface="Arial"/>
              </a:rPr>
              <a:t>observar</a:t>
            </a:r>
            <a:r>
              <a:rPr lang="en-US">
                <a:latin typeface="Agency FB" panose="020B0503020202020204" pitchFamily="34" charset="0"/>
                <a:cs typeface="Arial"/>
              </a:rPr>
              <a:t>, o </a:t>
            </a:r>
            <a:r>
              <a:rPr lang="en-US" err="1">
                <a:latin typeface="Agency FB" panose="020B0503020202020204" pitchFamily="34" charset="0"/>
                <a:cs typeface="Arial"/>
              </a:rPr>
              <a:t>modelo</a:t>
            </a:r>
            <a:r>
              <a:rPr lang="en-US">
                <a:latin typeface="Agency FB" panose="020B0503020202020204" pitchFamily="34" charset="0"/>
                <a:cs typeface="Arial"/>
              </a:rPr>
              <a:t> que </a:t>
            </a:r>
            <a:r>
              <a:rPr lang="en-US" err="1">
                <a:latin typeface="Agency FB" panose="020B0503020202020204" pitchFamily="34" charset="0"/>
                <a:cs typeface="Arial"/>
              </a:rPr>
              <a:t>apresentou</a:t>
            </a:r>
            <a:r>
              <a:rPr lang="en-US">
                <a:latin typeface="Agency FB" panose="020B0503020202020204" pitchFamily="34" charset="0"/>
                <a:cs typeface="Arial"/>
              </a:rPr>
              <a:t> </a:t>
            </a:r>
            <a:r>
              <a:rPr lang="en-US" err="1">
                <a:latin typeface="Agency FB" panose="020B0503020202020204" pitchFamily="34" charset="0"/>
                <a:cs typeface="Arial"/>
              </a:rPr>
              <a:t>melhor</a:t>
            </a:r>
            <a:r>
              <a:rPr lang="en-US">
                <a:latin typeface="Agency FB" panose="020B0503020202020204" pitchFamily="34" charset="0"/>
                <a:cs typeface="Arial"/>
              </a:rPr>
              <a:t> </a:t>
            </a:r>
            <a:r>
              <a:rPr lang="en-US" err="1">
                <a:latin typeface="Agency FB" panose="020B0503020202020204" pitchFamily="34" charset="0"/>
                <a:cs typeface="Arial"/>
              </a:rPr>
              <a:t>resultados</a:t>
            </a:r>
            <a:r>
              <a:rPr lang="en-US">
                <a:latin typeface="Agency FB" panose="020B0503020202020204" pitchFamily="34" charset="0"/>
                <a:cs typeface="Arial"/>
              </a:rPr>
              <a:t> </a:t>
            </a:r>
            <a:r>
              <a:rPr lang="en-US" err="1">
                <a:latin typeface="Agency FB" panose="020B0503020202020204" pitchFamily="34" charset="0"/>
                <a:cs typeface="Arial"/>
              </a:rPr>
              <a:t>foi</a:t>
            </a:r>
            <a:r>
              <a:rPr lang="en-US">
                <a:latin typeface="Agency FB" panose="020B0503020202020204" pitchFamily="34" charset="0"/>
                <a:cs typeface="Arial"/>
              </a:rPr>
              <a:t> o </a:t>
            </a:r>
            <a:r>
              <a:rPr lang="en-US" b="1">
                <a:latin typeface="Agency FB" panose="020B0503020202020204" pitchFamily="34" charset="0"/>
                <a:cs typeface="Arial"/>
              </a:rPr>
              <a:t>Gradient Boosting</a:t>
            </a:r>
            <a:r>
              <a:rPr lang="en-US">
                <a:latin typeface="Agency FB" panose="020B0503020202020204" pitchFamily="34" charset="0"/>
                <a:cs typeface="Arial"/>
              </a:rPr>
              <a:t>.</a:t>
            </a:r>
          </a:p>
          <a:p>
            <a:pPr marL="285750" indent="-285750" algn="just">
              <a:lnSpc>
                <a:spcPct val="130000"/>
              </a:lnSpc>
              <a:buClr>
                <a:schemeClr val="accent1">
                  <a:lumMod val="75000"/>
                </a:schemeClr>
              </a:buClr>
              <a:buFont typeface="Arial"/>
              <a:buChar char="•"/>
            </a:pPr>
            <a:r>
              <a:rPr lang="en-US">
                <a:latin typeface="Agency FB" panose="020B0503020202020204" pitchFamily="34" charset="0"/>
                <a:cs typeface="Arial"/>
              </a:rPr>
              <a:t>A </a:t>
            </a:r>
            <a:r>
              <a:rPr lang="en-US" err="1">
                <a:latin typeface="Agency FB" panose="020B0503020202020204" pitchFamily="34" charset="0"/>
                <a:cs typeface="Arial"/>
              </a:rPr>
              <a:t>regressão</a:t>
            </a:r>
            <a:r>
              <a:rPr lang="en-US">
                <a:latin typeface="Agency FB" panose="020B0503020202020204" pitchFamily="34" charset="0"/>
                <a:cs typeface="Arial"/>
              </a:rPr>
              <a:t> linear </a:t>
            </a:r>
            <a:r>
              <a:rPr lang="en-US" err="1">
                <a:latin typeface="Agency FB" panose="020B0503020202020204" pitchFamily="34" charset="0"/>
                <a:cs typeface="Arial"/>
              </a:rPr>
              <a:t>apresenta</a:t>
            </a:r>
            <a:r>
              <a:rPr lang="en-US">
                <a:latin typeface="Agency FB" panose="020B0503020202020204" pitchFamily="34" charset="0"/>
                <a:cs typeface="Arial"/>
              </a:rPr>
              <a:t>-se </a:t>
            </a:r>
            <a:r>
              <a:rPr lang="en-US" err="1">
                <a:latin typeface="Agency FB" panose="020B0503020202020204" pitchFamily="34" charset="0"/>
                <a:cs typeface="Arial"/>
              </a:rPr>
              <a:t>como</a:t>
            </a:r>
            <a:r>
              <a:rPr lang="en-US">
                <a:latin typeface="Agency FB" panose="020B0503020202020204" pitchFamily="34" charset="0"/>
                <a:cs typeface="Arial"/>
              </a:rPr>
              <a:t> sendo o </a:t>
            </a:r>
            <a:r>
              <a:rPr lang="en-US" err="1">
                <a:latin typeface="Agency FB" panose="020B0503020202020204" pitchFamily="34" charset="0"/>
                <a:cs typeface="Arial"/>
              </a:rPr>
              <a:t>algoritmo</a:t>
            </a:r>
            <a:r>
              <a:rPr lang="en-US">
                <a:latin typeface="Agency FB" panose="020B0503020202020204" pitchFamily="34" charset="0"/>
                <a:cs typeface="Arial"/>
              </a:rPr>
              <a:t> que </a:t>
            </a:r>
            <a:r>
              <a:rPr lang="en-US" err="1">
                <a:latin typeface="Agency FB" panose="020B0503020202020204" pitchFamily="34" charset="0"/>
                <a:cs typeface="Arial"/>
              </a:rPr>
              <a:t>apresenta</a:t>
            </a:r>
            <a:r>
              <a:rPr lang="en-US">
                <a:latin typeface="Agency FB" panose="020B0503020202020204" pitchFamily="34" charset="0"/>
                <a:cs typeface="Arial"/>
              </a:rPr>
              <a:t> </a:t>
            </a:r>
            <a:r>
              <a:rPr lang="en-US" err="1">
                <a:latin typeface="Agency FB" panose="020B0503020202020204" pitchFamily="34" charset="0"/>
                <a:cs typeface="Arial"/>
              </a:rPr>
              <a:t>menor</a:t>
            </a:r>
            <a:r>
              <a:rPr lang="en-US">
                <a:latin typeface="Agency FB" panose="020B0503020202020204" pitchFamily="34" charset="0"/>
                <a:cs typeface="Arial"/>
              </a:rPr>
              <a:t> tempo de </a:t>
            </a:r>
            <a:r>
              <a:rPr lang="en-US" err="1">
                <a:latin typeface="Agency FB" panose="020B0503020202020204" pitchFamily="34" charset="0"/>
                <a:cs typeface="Arial"/>
              </a:rPr>
              <a:t>execução</a:t>
            </a:r>
            <a:r>
              <a:rPr lang="en-US">
                <a:latin typeface="Agency FB" panose="020B0503020202020204" pitchFamily="34" charset="0"/>
                <a:cs typeface="Arial"/>
              </a:rPr>
              <a:t>, </a:t>
            </a:r>
            <a:r>
              <a:rPr lang="en-US" err="1">
                <a:latin typeface="Agency FB" panose="020B0503020202020204" pitchFamily="34" charset="0"/>
                <a:cs typeface="Arial"/>
              </a:rPr>
              <a:t>por</a:t>
            </a:r>
            <a:r>
              <a:rPr lang="en-US">
                <a:latin typeface="Agency FB" panose="020B0503020202020204" pitchFamily="34" charset="0"/>
                <a:cs typeface="Arial"/>
              </a:rPr>
              <a:t> ser </a:t>
            </a:r>
            <a:r>
              <a:rPr lang="en-US" err="1">
                <a:latin typeface="Agency FB" panose="020B0503020202020204" pitchFamily="34" charset="0"/>
                <a:cs typeface="Arial"/>
              </a:rPr>
              <a:t>mais</a:t>
            </a:r>
            <a:r>
              <a:rPr lang="en-US">
                <a:latin typeface="Agency FB" panose="020B0503020202020204" pitchFamily="34" charset="0"/>
                <a:cs typeface="Arial"/>
              </a:rPr>
              <a:t> simples.</a:t>
            </a:r>
          </a:p>
          <a:p>
            <a:pPr marL="285750" indent="-285750" algn="just">
              <a:lnSpc>
                <a:spcPct val="130000"/>
              </a:lnSpc>
              <a:buClr>
                <a:schemeClr val="accent1">
                  <a:lumMod val="75000"/>
                </a:schemeClr>
              </a:buClr>
              <a:buFont typeface="Arial"/>
              <a:buChar char="•"/>
            </a:pPr>
            <a:r>
              <a:rPr lang="en-US">
                <a:latin typeface="Agency FB" panose="020B0503020202020204" pitchFamily="34" charset="0"/>
                <a:cs typeface="Arial"/>
              </a:rPr>
              <a:t>Na </a:t>
            </a:r>
            <a:r>
              <a:rPr lang="en-US" err="1">
                <a:latin typeface="Agency FB" panose="020B0503020202020204" pitchFamily="34" charset="0"/>
                <a:cs typeface="Arial"/>
              </a:rPr>
              <a:t>necessidade</a:t>
            </a:r>
            <a:r>
              <a:rPr lang="en-US">
                <a:latin typeface="Agency FB" panose="020B0503020202020204" pitchFamily="34" charset="0"/>
                <a:cs typeface="Arial"/>
              </a:rPr>
              <a:t> de </a:t>
            </a:r>
            <a:r>
              <a:rPr lang="en-US" err="1">
                <a:latin typeface="Agency FB" panose="020B0503020202020204" pitchFamily="34" charset="0"/>
                <a:cs typeface="Arial"/>
              </a:rPr>
              <a:t>efetuar</a:t>
            </a:r>
            <a:r>
              <a:rPr lang="en-US">
                <a:latin typeface="Agency FB" panose="020B0503020202020204" pitchFamily="34" charset="0"/>
                <a:cs typeface="Arial"/>
              </a:rPr>
              <a:t> </a:t>
            </a:r>
            <a:r>
              <a:rPr lang="en-US" err="1">
                <a:latin typeface="Agency FB" panose="020B0503020202020204" pitchFamily="34" charset="0"/>
                <a:cs typeface="Arial"/>
              </a:rPr>
              <a:t>uma</a:t>
            </a:r>
            <a:r>
              <a:rPr lang="en-US">
                <a:latin typeface="Agency FB" panose="020B0503020202020204" pitchFamily="34" charset="0"/>
                <a:cs typeface="Arial"/>
              </a:rPr>
              <a:t> </a:t>
            </a:r>
            <a:r>
              <a:rPr lang="en-US" err="1">
                <a:latin typeface="Agency FB" panose="020B0503020202020204" pitchFamily="34" charset="0"/>
                <a:cs typeface="Arial"/>
              </a:rPr>
              <a:t>previsão</a:t>
            </a:r>
            <a:r>
              <a:rPr lang="en-US">
                <a:latin typeface="Agency FB" panose="020B0503020202020204" pitchFamily="34" charset="0"/>
                <a:cs typeface="Arial"/>
              </a:rPr>
              <a:t> o </a:t>
            </a:r>
            <a:r>
              <a:rPr lang="en-US" err="1">
                <a:latin typeface="Agency FB" panose="020B0503020202020204" pitchFamily="34" charset="0"/>
                <a:cs typeface="Arial"/>
              </a:rPr>
              <a:t>mais</a:t>
            </a:r>
            <a:r>
              <a:rPr lang="en-US">
                <a:latin typeface="Agency FB" panose="020B0503020202020204" pitchFamily="34" charset="0"/>
                <a:cs typeface="Arial"/>
              </a:rPr>
              <a:t> </a:t>
            </a:r>
            <a:r>
              <a:rPr lang="en-US" err="1">
                <a:latin typeface="Agency FB" panose="020B0503020202020204" pitchFamily="34" charset="0"/>
                <a:cs typeface="Arial"/>
              </a:rPr>
              <a:t>acertada</a:t>
            </a:r>
            <a:r>
              <a:rPr lang="en-US">
                <a:latin typeface="Agency FB" panose="020B0503020202020204" pitchFamily="34" charset="0"/>
                <a:cs typeface="Arial"/>
              </a:rPr>
              <a:t> possível, </a:t>
            </a:r>
            <a:r>
              <a:rPr lang="en-US" err="1">
                <a:latin typeface="Agency FB" panose="020B0503020202020204" pitchFamily="34" charset="0"/>
                <a:cs typeface="Arial"/>
              </a:rPr>
              <a:t>sem</a:t>
            </a:r>
            <a:r>
              <a:rPr lang="en-US">
                <a:latin typeface="Agency FB" panose="020B0503020202020204" pitchFamily="34" charset="0"/>
                <a:cs typeface="Arial"/>
              </a:rPr>
              <a:t> </a:t>
            </a:r>
            <a:r>
              <a:rPr lang="en-US" err="1">
                <a:latin typeface="Agency FB" panose="020B0503020202020204" pitchFamily="34" charset="0"/>
                <a:cs typeface="Arial"/>
              </a:rPr>
              <a:t>restrições</a:t>
            </a:r>
            <a:r>
              <a:rPr lang="en-US">
                <a:latin typeface="Agency FB" panose="020B0503020202020204" pitchFamily="34" charset="0"/>
                <a:cs typeface="Arial"/>
              </a:rPr>
              <a:t> a </a:t>
            </a:r>
            <a:r>
              <a:rPr lang="en-US" err="1">
                <a:latin typeface="Agency FB" panose="020B0503020202020204" pitchFamily="34" charset="0"/>
                <a:cs typeface="Arial"/>
              </a:rPr>
              <a:t>nível</a:t>
            </a:r>
            <a:r>
              <a:rPr lang="en-US">
                <a:latin typeface="Agency FB" panose="020B0503020202020204" pitchFamily="34" charset="0"/>
                <a:cs typeface="Arial"/>
              </a:rPr>
              <a:t> de tempo, o </a:t>
            </a:r>
            <a:r>
              <a:rPr lang="en-US" err="1">
                <a:latin typeface="Agency FB" panose="020B0503020202020204" pitchFamily="34" charset="0"/>
                <a:cs typeface="Arial"/>
              </a:rPr>
              <a:t>modelo</a:t>
            </a:r>
            <a:r>
              <a:rPr lang="en-US">
                <a:latin typeface="Agency FB" panose="020B0503020202020204" pitchFamily="34" charset="0"/>
                <a:cs typeface="Arial"/>
              </a:rPr>
              <a:t> a ser </a:t>
            </a:r>
            <a:r>
              <a:rPr lang="en-US" err="1">
                <a:latin typeface="Agency FB" panose="020B0503020202020204" pitchFamily="34" charset="0"/>
                <a:cs typeface="Arial"/>
              </a:rPr>
              <a:t>utilizado</a:t>
            </a:r>
            <a:r>
              <a:rPr lang="en-US">
                <a:latin typeface="Agency FB" panose="020B0503020202020204" pitchFamily="34" charset="0"/>
                <a:cs typeface="Arial"/>
              </a:rPr>
              <a:t> </a:t>
            </a:r>
            <a:r>
              <a:rPr lang="en-US" err="1">
                <a:latin typeface="Agency FB" panose="020B0503020202020204" pitchFamily="34" charset="0"/>
                <a:cs typeface="Arial"/>
              </a:rPr>
              <a:t>deve</a:t>
            </a:r>
            <a:r>
              <a:rPr lang="en-US">
                <a:latin typeface="Agency FB" panose="020B0503020202020204" pitchFamily="34" charset="0"/>
                <a:cs typeface="Arial"/>
              </a:rPr>
              <a:t> ser o </a:t>
            </a:r>
            <a:r>
              <a:rPr lang="en-US" b="1">
                <a:latin typeface="Agency FB" panose="020B0503020202020204" pitchFamily="34" charset="0"/>
                <a:cs typeface="Arial"/>
              </a:rPr>
              <a:t>Gradient Boosting</a:t>
            </a:r>
            <a:r>
              <a:rPr lang="en-US">
                <a:latin typeface="Agency FB" panose="020B0503020202020204" pitchFamily="34" charset="0"/>
                <a:cs typeface="Arial"/>
              </a:rPr>
              <a:t>, sendo o que </a:t>
            </a:r>
            <a:r>
              <a:rPr lang="en-US" err="1">
                <a:latin typeface="Agency FB" panose="020B0503020202020204" pitchFamily="34" charset="0"/>
                <a:cs typeface="Arial"/>
              </a:rPr>
              <a:t>apresentou</a:t>
            </a:r>
            <a:r>
              <a:rPr lang="en-US">
                <a:latin typeface="Agency FB" panose="020B0503020202020204" pitchFamily="34" charset="0"/>
                <a:cs typeface="Arial"/>
              </a:rPr>
              <a:t> </a:t>
            </a:r>
            <a:r>
              <a:rPr lang="en-US" err="1">
                <a:latin typeface="Agency FB" panose="020B0503020202020204" pitchFamily="34" charset="0"/>
                <a:cs typeface="Arial"/>
              </a:rPr>
              <a:t>melhores</a:t>
            </a:r>
            <a:r>
              <a:rPr lang="en-US">
                <a:latin typeface="Agency FB" panose="020B0503020202020204" pitchFamily="34" charset="0"/>
                <a:cs typeface="Arial"/>
              </a:rPr>
              <a:t> </a:t>
            </a:r>
            <a:r>
              <a:rPr lang="en-US" err="1">
                <a:latin typeface="Agency FB" panose="020B0503020202020204" pitchFamily="34" charset="0"/>
                <a:cs typeface="Arial"/>
              </a:rPr>
              <a:t>resultados</a:t>
            </a:r>
            <a:r>
              <a:rPr lang="en-US">
                <a:latin typeface="Agency FB" panose="020B0503020202020204" pitchFamily="34" charset="0"/>
                <a:cs typeface="Arial"/>
              </a:rPr>
              <a:t>.</a:t>
            </a:r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428F6F50-0F81-ACA4-8F9A-29B1B1D1C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45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m texto, captura de ecrã, Tipo de letra, file&#10;&#10;Descrição gerada automaticamente">
            <a:extLst>
              <a:ext uri="{FF2B5EF4-FFF2-40B4-BE49-F238E27FC236}">
                <a16:creationId xmlns:a16="http://schemas.microsoft.com/office/drawing/2014/main" id="{BF15F285-0A12-BEE8-0298-28581908E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563" y="920385"/>
            <a:ext cx="5540190" cy="1251800"/>
          </a:xfrm>
          <a:prstGeom prst="rect">
            <a:avLst/>
          </a:prstGeom>
        </p:spPr>
      </p:pic>
      <p:pic>
        <p:nvPicPr>
          <p:cNvPr id="7" name="Imagem 6" descr="Uma imagem com texto, captura de ecrã, Tipo de letra, file&#10;&#10;Descrição gerada automaticamente">
            <a:extLst>
              <a:ext uri="{FF2B5EF4-FFF2-40B4-BE49-F238E27FC236}">
                <a16:creationId xmlns:a16="http://schemas.microsoft.com/office/drawing/2014/main" id="{3A40437F-6D41-1E1A-B540-DAA3B42775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70"/>
          <a:stretch/>
        </p:blipFill>
        <p:spPr>
          <a:xfrm>
            <a:off x="183776" y="942012"/>
            <a:ext cx="6149787" cy="1208547"/>
          </a:xfrm>
          <a:prstGeom prst="rect">
            <a:avLst/>
          </a:prstGeom>
        </p:spPr>
      </p:pic>
      <p:pic>
        <p:nvPicPr>
          <p:cNvPr id="8" name="Imagem 7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EB240402-4C3C-0185-136F-482EE2219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76" y="2214766"/>
            <a:ext cx="9206751" cy="1891072"/>
          </a:xfrm>
          <a:prstGeom prst="rect">
            <a:avLst/>
          </a:prstGeom>
        </p:spPr>
      </p:pic>
      <p:pic>
        <p:nvPicPr>
          <p:cNvPr id="10" name="Imagem 9" descr="Uma imagem com texto, Tipo de letra, captura de ecrã, file&#10;&#10;Descrição gerada automaticamente">
            <a:extLst>
              <a:ext uri="{FF2B5EF4-FFF2-40B4-BE49-F238E27FC236}">
                <a16:creationId xmlns:a16="http://schemas.microsoft.com/office/drawing/2014/main" id="{7D8EBE59-669E-0621-AD70-9B5D01A48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976" y="4170045"/>
            <a:ext cx="6284258" cy="87859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2EC210C-AC18-5D9A-087B-5F1BC3B15E79}"/>
              </a:ext>
            </a:extLst>
          </p:cNvPr>
          <p:cNvSpPr txBox="1"/>
          <p:nvPr/>
        </p:nvSpPr>
        <p:spPr>
          <a:xfrm>
            <a:off x="259976" y="349624"/>
            <a:ext cx="4616823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200" cap="all">
                <a:latin typeface="Rockwell Condensed"/>
              </a:rPr>
              <a:t>Tratamento Prévio dos dados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936EBBD-5C22-446F-4515-E797EE69DC84}"/>
              </a:ext>
            </a:extLst>
          </p:cNvPr>
          <p:cNvSpPr txBox="1"/>
          <p:nvPr/>
        </p:nvSpPr>
        <p:spPr>
          <a:xfrm>
            <a:off x="259976" y="5332792"/>
            <a:ext cx="9877425" cy="14496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130000"/>
              </a:lnSpc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>
                <a:latin typeface="Agency FB"/>
                <a:cs typeface="Arial"/>
              </a:rPr>
              <a:t>Uma vez que no </a:t>
            </a:r>
            <a:r>
              <a:rPr lang="pt-PT" i="1" err="1">
                <a:latin typeface="Agency FB"/>
                <a:cs typeface="Arial"/>
              </a:rPr>
              <a:t>dataset</a:t>
            </a:r>
            <a:r>
              <a:rPr lang="pt-PT">
                <a:latin typeface="Agency FB"/>
                <a:cs typeface="Arial"/>
              </a:rPr>
              <a:t> de teste, para as condições meteorológicas, não continha dados referentes a todos os dias do ano de 2023, foi necessário obter estes dados a partir de fontes externas.</a:t>
            </a:r>
            <a:r>
              <a:rPr lang="en-US">
                <a:latin typeface="Agency FB"/>
                <a:cs typeface="Arial"/>
              </a:rPr>
              <a:t>​</a:t>
            </a:r>
          </a:p>
          <a:p>
            <a:pPr marL="285750" indent="-285750" algn="just">
              <a:lnSpc>
                <a:spcPct val="130000"/>
              </a:lnSpc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PT">
                <a:latin typeface="Agency FB" panose="020B0503020202020204" pitchFamily="34" charset="0"/>
                <a:cs typeface="Arial"/>
              </a:rPr>
              <a:t>A recolha de dados foi realizada a partir do website: </a:t>
            </a:r>
            <a:r>
              <a:rPr lang="pt-PT" u="sng">
                <a:solidFill>
                  <a:srgbClr val="467886"/>
                </a:solidFill>
                <a:latin typeface="Agency FB" panose="020B0503020202020204" pitchFamily="34" charset="0"/>
                <a:cs typeface="Arial"/>
                <a:hlinkClick r:id="rId6"/>
              </a:rPr>
              <a:t>https://www.visualcrossing.com/</a:t>
            </a:r>
          </a:p>
          <a:p>
            <a:endParaRPr lang="pt-PT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0DA7E3DA-4833-B19E-1737-4192130F0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89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3C30BD-EC52-18C5-3A82-0D1EF9B75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900" y="434635"/>
            <a:ext cx="10058400" cy="723900"/>
          </a:xfrm>
        </p:spPr>
        <p:txBody>
          <a:bodyPr>
            <a:noAutofit/>
          </a:bodyPr>
          <a:lstStyle/>
          <a:p>
            <a:r>
              <a:rPr lang="pt-PT" sz="2400">
                <a:latin typeface="Rockwell Condensed"/>
              </a:rPr>
              <a:t>Compreensão dos dados</a:t>
            </a:r>
          </a:p>
        </p:txBody>
      </p:sp>
      <p:pic>
        <p:nvPicPr>
          <p:cNvPr id="4" name="Marcador de Posição de Conteúdo 3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6802AE14-D958-112B-13AB-B9396B504C1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620419" y="2053885"/>
            <a:ext cx="2951162" cy="4114800"/>
          </a:xfrm>
        </p:spPr>
      </p:pic>
      <p:pic>
        <p:nvPicPr>
          <p:cNvPr id="5" name="Imagem 4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CACFD01B-A0F3-A364-1630-C31DB19E1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00" y="2055099"/>
            <a:ext cx="3707946" cy="4231341"/>
          </a:xfrm>
          <a:prstGeom prst="rect">
            <a:avLst/>
          </a:prstGeom>
        </p:spPr>
      </p:pic>
      <p:pic>
        <p:nvPicPr>
          <p:cNvPr id="3" name="Imagem 2" descr="Uma imagem com texto, Tipo de letra, captura de ecrã, branco&#10;&#10;Descrição gerada automaticamente">
            <a:extLst>
              <a:ext uri="{FF2B5EF4-FFF2-40B4-BE49-F238E27FC236}">
                <a16:creationId xmlns:a16="http://schemas.microsoft.com/office/drawing/2014/main" id="{7D959802-FC9C-FA72-7707-0F11B5143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00" y="1277923"/>
            <a:ext cx="1304925" cy="723900"/>
          </a:xfrm>
          <a:prstGeom prst="rect">
            <a:avLst/>
          </a:prstGeom>
        </p:spPr>
      </p:pic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96787CD-8739-0224-5EB7-72490F6E2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/>
          </a:p>
        </p:txBody>
      </p:sp>
      <p:pic>
        <p:nvPicPr>
          <p:cNvPr id="7" name="Imagem 6" descr="Uma imagem com texto, captura de ecrã, Tipo de letra&#10;&#10;Descrição gerada automaticamente">
            <a:extLst>
              <a:ext uri="{FF2B5EF4-FFF2-40B4-BE49-F238E27FC236}">
                <a16:creationId xmlns:a16="http://schemas.microsoft.com/office/drawing/2014/main" id="{CFE0A6BE-D31C-8659-43D6-9FF0D3B493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0903" y="1318399"/>
            <a:ext cx="295275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20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F916E8-7326-FF3F-A159-B4F60453D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565" y="395000"/>
            <a:ext cx="10058400" cy="449677"/>
          </a:xfrm>
        </p:spPr>
        <p:txBody>
          <a:bodyPr>
            <a:noAutofit/>
          </a:bodyPr>
          <a:lstStyle/>
          <a:p>
            <a:r>
              <a:rPr lang="pt-PT" sz="2400">
                <a:latin typeface="Rockwell Condensed"/>
              </a:rPr>
              <a:t>Preparação e exploração de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A05E374-92B7-70AB-24F1-556B46A3606A}"/>
              </a:ext>
            </a:extLst>
          </p:cNvPr>
          <p:cNvSpPr txBox="1"/>
          <p:nvPr/>
        </p:nvSpPr>
        <p:spPr>
          <a:xfrm>
            <a:off x="618565" y="934579"/>
            <a:ext cx="4257562" cy="7719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b="1">
                <a:latin typeface="Agency FB"/>
              </a:rPr>
              <a:t>Missing values</a:t>
            </a:r>
            <a:endParaRPr lang="pt-PT" sz="2400">
              <a:latin typeface="Agency FB"/>
            </a:endParaRPr>
          </a:p>
          <a:p>
            <a:pPr>
              <a:lnSpc>
                <a:spcPct val="130000"/>
              </a:lnSpc>
            </a:pPr>
            <a:r>
              <a:rPr lang="en-US">
                <a:latin typeface="Agency FB"/>
                <a:ea typeface="+mn-lt"/>
                <a:cs typeface="+mn-lt"/>
              </a:rPr>
              <a:t>Verificar </a:t>
            </a:r>
            <a:r>
              <a:rPr lang="en-US" i="1">
                <a:latin typeface="Agency FB"/>
                <a:ea typeface="+mn-lt"/>
                <a:cs typeface="+mn-lt"/>
              </a:rPr>
              <a:t>missing </a:t>
            </a:r>
            <a:r>
              <a:rPr lang="pt-PT" i="1" err="1">
                <a:latin typeface="Agency FB"/>
                <a:ea typeface="+mn-lt"/>
                <a:cs typeface="+mn-lt"/>
              </a:rPr>
              <a:t>values</a:t>
            </a:r>
            <a:r>
              <a:rPr lang="en-US" i="1">
                <a:latin typeface="Agency FB"/>
                <a:ea typeface="+mn-lt"/>
                <a:cs typeface="+mn-lt"/>
              </a:rPr>
              <a:t> </a:t>
            </a:r>
            <a:r>
              <a:rPr lang="en-US">
                <a:latin typeface="Agency FB"/>
                <a:ea typeface="+mn-lt"/>
                <a:cs typeface="+mn-lt"/>
              </a:rPr>
              <a:t>em ambos os </a:t>
            </a:r>
            <a:r>
              <a:rPr lang="en-US" i="1" err="1">
                <a:latin typeface="Agency FB"/>
                <a:ea typeface="+mn-lt"/>
                <a:cs typeface="+mn-lt"/>
              </a:rPr>
              <a:t>dataframes</a:t>
            </a:r>
            <a:endParaRPr lang="en-US" sz="2400" i="1">
              <a:latin typeface="Agency FB"/>
            </a:endParaRPr>
          </a:p>
        </p:txBody>
      </p:sp>
      <p:pic>
        <p:nvPicPr>
          <p:cNvPr id="6" name="Imagem 5" descr="Uma imagem com texto, captura de ecrã, Saturação de cores, file&#10;&#10;Descrição gerada automaticamente">
            <a:extLst>
              <a:ext uri="{FF2B5EF4-FFF2-40B4-BE49-F238E27FC236}">
                <a16:creationId xmlns:a16="http://schemas.microsoft.com/office/drawing/2014/main" id="{6CB45CD5-4C2B-18CF-13AB-E58F2E14B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65" y="1796424"/>
            <a:ext cx="4257563" cy="458992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29351E6-3010-D365-7283-BC33B5FFBCE3}"/>
              </a:ext>
            </a:extLst>
          </p:cNvPr>
          <p:cNvSpPr txBox="1"/>
          <p:nvPr/>
        </p:nvSpPr>
        <p:spPr>
          <a:xfrm>
            <a:off x="5337049" y="1196189"/>
            <a:ext cx="6019209" cy="43729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130000"/>
              </a:lnSpc>
              <a:buClr>
                <a:schemeClr val="accent1">
                  <a:lumMod val="75000"/>
                </a:schemeClr>
              </a:buClr>
              <a:buFont typeface="Arial"/>
              <a:buChar char="•"/>
            </a:pPr>
            <a:r>
              <a:rPr lang="en-US">
                <a:latin typeface="Agency FB"/>
              </a:rPr>
              <a:t>Para a </a:t>
            </a:r>
            <a:r>
              <a:rPr lang="en-US" i="1">
                <a:latin typeface="Agency FB"/>
              </a:rPr>
              <a:t>feature</a:t>
            </a:r>
            <a:r>
              <a:rPr lang="en-US">
                <a:latin typeface="Agency FB"/>
              </a:rPr>
              <a:t> </a:t>
            </a:r>
            <a:r>
              <a:rPr lang="en-US" b="1" err="1">
                <a:latin typeface="Agency FB"/>
              </a:rPr>
              <a:t>Injeção</a:t>
            </a:r>
            <a:r>
              <a:rPr lang="en-US" b="1">
                <a:latin typeface="Agency FB"/>
              </a:rPr>
              <a:t> </a:t>
            </a:r>
            <a:r>
              <a:rPr lang="en-US" b="1" err="1">
                <a:latin typeface="Agency FB"/>
              </a:rPr>
              <a:t>na</a:t>
            </a:r>
            <a:r>
              <a:rPr lang="en-US" b="1">
                <a:latin typeface="Agency FB"/>
              </a:rPr>
              <a:t> rede (kWh) </a:t>
            </a:r>
            <a:r>
              <a:rPr lang="en-US">
                <a:latin typeface="Agency FB"/>
              </a:rPr>
              <a:t>e </a:t>
            </a:r>
            <a:r>
              <a:rPr lang="en-US" b="1">
                <a:latin typeface="Agency FB"/>
              </a:rPr>
              <a:t>rain_1h</a:t>
            </a:r>
            <a:r>
              <a:rPr lang="en-US">
                <a:latin typeface="Agency FB"/>
              </a:rPr>
              <a:t> o </a:t>
            </a:r>
            <a:r>
              <a:rPr lang="en-US" err="1">
                <a:latin typeface="Agency FB"/>
              </a:rPr>
              <a:t>grupo</a:t>
            </a:r>
            <a:r>
              <a:rPr lang="en-US">
                <a:latin typeface="Agency FB"/>
              </a:rPr>
              <a:t> </a:t>
            </a:r>
            <a:r>
              <a:rPr lang="en-US" err="1">
                <a:latin typeface="Agency FB"/>
              </a:rPr>
              <a:t>considerou</a:t>
            </a:r>
            <a:r>
              <a:rPr lang="en-US">
                <a:latin typeface="Agency FB"/>
              </a:rPr>
              <a:t> que a </a:t>
            </a:r>
            <a:r>
              <a:rPr lang="en-US" err="1">
                <a:latin typeface="Agency FB"/>
              </a:rPr>
              <a:t>falta</a:t>
            </a:r>
            <a:r>
              <a:rPr lang="en-US">
                <a:latin typeface="Agency FB"/>
              </a:rPr>
              <a:t> de valores </a:t>
            </a:r>
            <a:r>
              <a:rPr lang="en-US" err="1">
                <a:latin typeface="Agency FB"/>
              </a:rPr>
              <a:t>nas</a:t>
            </a:r>
            <a:r>
              <a:rPr lang="en-US">
                <a:latin typeface="Agency FB"/>
              </a:rPr>
              <a:t> </a:t>
            </a:r>
            <a:r>
              <a:rPr lang="en-US" err="1">
                <a:latin typeface="Agency FB"/>
              </a:rPr>
              <a:t>colunas</a:t>
            </a:r>
            <a:r>
              <a:rPr lang="en-US">
                <a:latin typeface="Agency FB"/>
              </a:rPr>
              <a:t> </a:t>
            </a:r>
            <a:r>
              <a:rPr lang="pt-PT">
                <a:latin typeface="Agency FB"/>
              </a:rPr>
              <a:t>deve</a:t>
            </a:r>
            <a:r>
              <a:rPr lang="en-US">
                <a:latin typeface="Agency FB"/>
              </a:rPr>
              <a:t>-se </a:t>
            </a:r>
            <a:r>
              <a:rPr lang="en-US" err="1">
                <a:latin typeface="Agency FB"/>
              </a:rPr>
              <a:t>ao</a:t>
            </a:r>
            <a:r>
              <a:rPr lang="en-US">
                <a:latin typeface="Agency FB"/>
              </a:rPr>
              <a:t> facto de </a:t>
            </a:r>
            <a:r>
              <a:rPr lang="en-US" err="1">
                <a:latin typeface="Agency FB"/>
              </a:rPr>
              <a:t>não</a:t>
            </a:r>
            <a:r>
              <a:rPr lang="en-US">
                <a:latin typeface="Agency FB"/>
              </a:rPr>
              <a:t> </a:t>
            </a:r>
            <a:r>
              <a:rPr lang="en-US" err="1">
                <a:latin typeface="Agency FB"/>
              </a:rPr>
              <a:t>ter</a:t>
            </a:r>
            <a:r>
              <a:rPr lang="en-US">
                <a:latin typeface="Agency FB"/>
              </a:rPr>
              <a:t> </a:t>
            </a:r>
            <a:r>
              <a:rPr lang="en-US" err="1">
                <a:latin typeface="Agency FB"/>
              </a:rPr>
              <a:t>havido</a:t>
            </a:r>
            <a:r>
              <a:rPr lang="en-US">
                <a:latin typeface="Agency FB"/>
              </a:rPr>
              <a:t> </a:t>
            </a:r>
            <a:r>
              <a:rPr lang="en-US" err="1">
                <a:latin typeface="Agency FB"/>
              </a:rPr>
              <a:t>injeção</a:t>
            </a:r>
            <a:r>
              <a:rPr lang="en-US">
                <a:latin typeface="Agency FB"/>
              </a:rPr>
              <a:t> </a:t>
            </a:r>
            <a:r>
              <a:rPr lang="en-US" err="1">
                <a:latin typeface="Agency FB"/>
              </a:rPr>
              <a:t>na</a:t>
            </a:r>
            <a:r>
              <a:rPr lang="en-US">
                <a:latin typeface="Agency FB"/>
              </a:rPr>
              <a:t> rede </a:t>
            </a:r>
            <a:r>
              <a:rPr lang="en-US" err="1">
                <a:latin typeface="Agency FB"/>
              </a:rPr>
              <a:t>ou</a:t>
            </a:r>
            <a:r>
              <a:rPr lang="en-US">
                <a:latin typeface="Agency FB"/>
              </a:rPr>
              <a:t> </a:t>
            </a:r>
            <a:r>
              <a:rPr lang="en-US" err="1">
                <a:latin typeface="Agency FB"/>
              </a:rPr>
              <a:t>chuva</a:t>
            </a:r>
            <a:r>
              <a:rPr lang="en-US">
                <a:latin typeface="Agency FB"/>
              </a:rPr>
              <a:t>, </a:t>
            </a:r>
            <a:r>
              <a:rPr lang="en-US" err="1">
                <a:latin typeface="Agency FB"/>
              </a:rPr>
              <a:t>preenchendo</a:t>
            </a:r>
            <a:r>
              <a:rPr lang="en-US">
                <a:latin typeface="Agency FB"/>
              </a:rPr>
              <a:t> com o valor 0.</a:t>
            </a:r>
          </a:p>
          <a:p>
            <a:pPr marL="285750" indent="-285750" algn="just">
              <a:lnSpc>
                <a:spcPct val="130000"/>
              </a:lnSpc>
              <a:buClr>
                <a:schemeClr val="accent1">
                  <a:lumMod val="75000"/>
                </a:schemeClr>
              </a:buClr>
              <a:buFont typeface="Arial"/>
              <a:buChar char="•"/>
            </a:pPr>
            <a:r>
              <a:rPr lang="en-US">
                <a:latin typeface="Agency FB"/>
              </a:rPr>
              <a:t>Para as </a:t>
            </a:r>
            <a:r>
              <a:rPr lang="pt-PT" i="1" err="1">
                <a:latin typeface="Agency FB"/>
              </a:rPr>
              <a:t>features</a:t>
            </a:r>
            <a:r>
              <a:rPr lang="en-US">
                <a:latin typeface="Agency FB"/>
              </a:rPr>
              <a:t> sea level, </a:t>
            </a:r>
            <a:r>
              <a:rPr lang="en-US" err="1">
                <a:latin typeface="Agency FB"/>
              </a:rPr>
              <a:t>grnd</a:t>
            </a:r>
            <a:r>
              <a:rPr lang="en-US">
                <a:latin typeface="Agency FB"/>
              </a:rPr>
              <a:t> level, </a:t>
            </a:r>
            <a:r>
              <a:rPr lang="en-US" err="1">
                <a:latin typeface="Agency FB"/>
              </a:rPr>
              <a:t>uma</a:t>
            </a:r>
            <a:r>
              <a:rPr lang="en-US">
                <a:latin typeface="Agency FB"/>
              </a:rPr>
              <a:t> </a:t>
            </a:r>
            <a:r>
              <a:rPr lang="en-US" err="1">
                <a:latin typeface="Agency FB"/>
              </a:rPr>
              <a:t>vez</a:t>
            </a:r>
            <a:r>
              <a:rPr lang="en-US">
                <a:latin typeface="Agency FB"/>
              </a:rPr>
              <a:t> que </a:t>
            </a:r>
            <a:r>
              <a:rPr lang="en-US" err="1">
                <a:latin typeface="Agency FB"/>
              </a:rPr>
              <a:t>toda</a:t>
            </a:r>
            <a:r>
              <a:rPr lang="en-US">
                <a:latin typeface="Agency FB"/>
              </a:rPr>
              <a:t> a </a:t>
            </a:r>
            <a:r>
              <a:rPr lang="en-US" err="1">
                <a:latin typeface="Agency FB"/>
              </a:rPr>
              <a:t>coluna</a:t>
            </a:r>
            <a:r>
              <a:rPr lang="en-US">
                <a:latin typeface="Agency FB"/>
              </a:rPr>
              <a:t> </a:t>
            </a:r>
            <a:r>
              <a:rPr lang="en-US" err="1">
                <a:latin typeface="Agency FB"/>
              </a:rPr>
              <a:t>apresentava</a:t>
            </a:r>
            <a:r>
              <a:rPr lang="en-US">
                <a:latin typeface="Agency FB"/>
              </a:rPr>
              <a:t> </a:t>
            </a:r>
            <a:r>
              <a:rPr lang="en-US" i="1">
                <a:latin typeface="Agency FB"/>
              </a:rPr>
              <a:t>missing values </a:t>
            </a:r>
            <a:r>
              <a:rPr lang="en-US">
                <a:latin typeface="Agency FB"/>
              </a:rPr>
              <a:t>decidimos remover ambas as </a:t>
            </a:r>
            <a:r>
              <a:rPr lang="en-US" err="1">
                <a:latin typeface="Agency FB"/>
              </a:rPr>
              <a:t>colunas</a:t>
            </a:r>
            <a:r>
              <a:rPr lang="en-US">
                <a:latin typeface="Agency FB"/>
              </a:rPr>
              <a:t>.</a:t>
            </a:r>
          </a:p>
          <a:p>
            <a:pPr marL="285750" indent="-285750" algn="just">
              <a:lnSpc>
                <a:spcPct val="130000"/>
              </a:lnSpc>
              <a:buClr>
                <a:srgbClr val="9E3611"/>
              </a:buClr>
              <a:buFont typeface="Arial"/>
              <a:buChar char="•"/>
            </a:pPr>
            <a:endParaRPr lang="en-US">
              <a:latin typeface="Agency FB"/>
            </a:endParaRPr>
          </a:p>
          <a:p>
            <a:pPr marL="285750" indent="-285750" algn="just">
              <a:lnSpc>
                <a:spcPct val="130000"/>
              </a:lnSpc>
              <a:buClr>
                <a:srgbClr val="9E3611"/>
              </a:buClr>
              <a:buFont typeface="Arial"/>
              <a:buChar char="•"/>
            </a:pPr>
            <a:endParaRPr lang="en-US">
              <a:latin typeface="Agency FB"/>
            </a:endParaRPr>
          </a:p>
          <a:p>
            <a:pPr marL="285750" indent="-285750" algn="just">
              <a:lnSpc>
                <a:spcPct val="130000"/>
              </a:lnSpc>
              <a:buClr>
                <a:srgbClr val="9E3611"/>
              </a:buClr>
              <a:buFont typeface="Arial"/>
              <a:buChar char="•"/>
            </a:pPr>
            <a:endParaRPr lang="en-US">
              <a:latin typeface="Agency FB"/>
            </a:endParaRPr>
          </a:p>
          <a:p>
            <a:pPr marL="285750" indent="-285750" algn="just">
              <a:lnSpc>
                <a:spcPct val="130000"/>
              </a:lnSpc>
              <a:buClr>
                <a:srgbClr val="9E3611"/>
              </a:buClr>
              <a:buFont typeface="Arial"/>
              <a:buChar char="•"/>
            </a:pPr>
            <a:endParaRPr lang="en-US">
              <a:latin typeface="Agency FB"/>
            </a:endParaRPr>
          </a:p>
          <a:p>
            <a:pPr marL="285750" indent="-285750" algn="just">
              <a:lnSpc>
                <a:spcPct val="130000"/>
              </a:lnSpc>
              <a:buClr>
                <a:srgbClr val="9E3611"/>
              </a:buClr>
              <a:buFont typeface="Arial"/>
              <a:buChar char="•"/>
            </a:pPr>
            <a:endParaRPr lang="en-US">
              <a:latin typeface="Agency FB"/>
            </a:endParaRPr>
          </a:p>
          <a:p>
            <a:pPr marL="285750" indent="-285750" algn="just">
              <a:lnSpc>
                <a:spcPct val="130000"/>
              </a:lnSpc>
              <a:buClr>
                <a:schemeClr val="accent1">
                  <a:lumMod val="75000"/>
                </a:schemeClr>
              </a:buClr>
              <a:buFont typeface="Arial"/>
              <a:buChar char="•"/>
            </a:pPr>
            <a:r>
              <a:rPr lang="pt-PT">
                <a:latin typeface="Agency FB"/>
              </a:rPr>
              <a:t>Removemos</a:t>
            </a:r>
            <a:r>
              <a:rPr lang="en-US">
                <a:latin typeface="Agency FB"/>
              </a:rPr>
              <a:t> a </a:t>
            </a:r>
            <a:r>
              <a:rPr lang="en-US" i="1">
                <a:latin typeface="Agency FB"/>
              </a:rPr>
              <a:t>feature</a:t>
            </a:r>
            <a:r>
              <a:rPr lang="en-US">
                <a:latin typeface="Agency FB"/>
              </a:rPr>
              <a:t> </a:t>
            </a:r>
            <a:r>
              <a:rPr lang="en-US" b="1" err="1">
                <a:latin typeface="Agency FB"/>
              </a:rPr>
              <a:t>city_name</a:t>
            </a:r>
            <a:r>
              <a:rPr lang="en-US" b="1">
                <a:latin typeface="Agency FB"/>
              </a:rPr>
              <a:t> </a:t>
            </a:r>
            <a:r>
              <a:rPr lang="en-US" err="1">
                <a:latin typeface="Agency FB"/>
              </a:rPr>
              <a:t>por</a:t>
            </a:r>
            <a:r>
              <a:rPr lang="en-US">
                <a:latin typeface="Agency FB"/>
              </a:rPr>
              <a:t> ser um valor </a:t>
            </a:r>
            <a:r>
              <a:rPr lang="en-US" err="1">
                <a:latin typeface="Agency FB"/>
              </a:rPr>
              <a:t>único</a:t>
            </a:r>
            <a:r>
              <a:rPr lang="en-US">
                <a:latin typeface="Agency FB"/>
              </a:rPr>
              <a:t> para </a:t>
            </a:r>
            <a:r>
              <a:rPr lang="en-US" err="1">
                <a:latin typeface="Agency FB"/>
              </a:rPr>
              <a:t>todas</a:t>
            </a:r>
            <a:r>
              <a:rPr lang="en-US">
                <a:latin typeface="Agency FB"/>
              </a:rPr>
              <a:t> as </a:t>
            </a:r>
            <a:r>
              <a:rPr lang="en-US" err="1">
                <a:latin typeface="Agency FB"/>
              </a:rPr>
              <a:t>linhas</a:t>
            </a:r>
            <a:r>
              <a:rPr lang="en-US">
                <a:latin typeface="Agency FB"/>
              </a:rPr>
              <a:t>.</a:t>
            </a:r>
          </a:p>
        </p:txBody>
      </p:sp>
      <p:pic>
        <p:nvPicPr>
          <p:cNvPr id="9" name="Imagem 8" descr="Uma imagem com texto, Tipo de letra, captura de ecrã, file&#10;&#10;Descrição gerada automaticamente">
            <a:extLst>
              <a:ext uri="{FF2B5EF4-FFF2-40B4-BE49-F238E27FC236}">
                <a16:creationId xmlns:a16="http://schemas.microsoft.com/office/drawing/2014/main" id="{2906F825-4BDC-0657-BDF6-4E3F3D23B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765" y="3078202"/>
            <a:ext cx="4457700" cy="1076325"/>
          </a:xfrm>
          <a:prstGeom prst="rect">
            <a:avLst/>
          </a:prstGeom>
        </p:spPr>
      </p:pic>
      <p:pic>
        <p:nvPicPr>
          <p:cNvPr id="10" name="Imagem 9" descr="Uma imagem com texto, captura de ecrã, Tipo de letra, file&#10;&#10;Descrição gerada automaticamente">
            <a:extLst>
              <a:ext uri="{FF2B5EF4-FFF2-40B4-BE49-F238E27FC236}">
                <a16:creationId xmlns:a16="http://schemas.microsoft.com/office/drawing/2014/main" id="{C6A7B675-ECC6-90B8-E792-44716570C0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7619"/>
          <a:stretch/>
        </p:blipFill>
        <p:spPr>
          <a:xfrm>
            <a:off x="5647765" y="5559591"/>
            <a:ext cx="4229100" cy="419100"/>
          </a:xfrm>
          <a:prstGeom prst="rect">
            <a:avLst/>
          </a:prstGeom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F767098-57A7-CE4F-90B9-75216EEA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85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80CBC2-BCB3-1356-56FA-A8F2298A8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484632"/>
            <a:ext cx="3677264" cy="16093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err="1"/>
              <a:t>Preparação</a:t>
            </a:r>
            <a:r>
              <a:rPr lang="en-US" sz="3600"/>
              <a:t> e </a:t>
            </a:r>
            <a:r>
              <a:rPr lang="en-US" sz="3600" err="1"/>
              <a:t>exploração</a:t>
            </a:r>
            <a:r>
              <a:rPr lang="en-US" sz="3600"/>
              <a:t> de dados</a:t>
            </a:r>
          </a:p>
        </p:txBody>
      </p:sp>
      <p:pic>
        <p:nvPicPr>
          <p:cNvPr id="5" name="Imagem 4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6067A1DC-BC72-F182-DC61-655D857D59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559" b="1"/>
          <a:stretch/>
        </p:blipFill>
        <p:spPr>
          <a:xfrm>
            <a:off x="633999" y="640080"/>
            <a:ext cx="6912217" cy="5588101"/>
          </a:xfrm>
          <a:prstGeom prst="rect">
            <a:avLst/>
          </a:prstGeom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E56F60A-B319-4801-138C-CF7D2D16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80790"/>
            <a:ext cx="3795252" cy="38181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lnSpc>
                <a:spcPct val="130000"/>
              </a:lnSpc>
              <a:spcAft>
                <a:spcPts val="600"/>
              </a:spcAft>
              <a:buNone/>
            </a:pPr>
            <a:r>
              <a:rPr lang="en-US" sz="1800" b="1">
                <a:latin typeface="Agency FB" panose="020B0503020202020204" pitchFamily="34" charset="0"/>
              </a:rPr>
              <a:t>2. </a:t>
            </a:r>
            <a:r>
              <a:rPr lang="en-US" sz="1800" b="1" err="1">
                <a:latin typeface="Agency FB" panose="020B0503020202020204" pitchFamily="34" charset="0"/>
              </a:rPr>
              <a:t>Tratamento</a:t>
            </a:r>
            <a:r>
              <a:rPr lang="en-US" sz="1800" b="1">
                <a:latin typeface="Agency FB" panose="020B0503020202020204" pitchFamily="34" charset="0"/>
              </a:rPr>
              <a:t> de </a:t>
            </a:r>
            <a:r>
              <a:rPr lang="en-US" sz="1800" b="1" err="1">
                <a:latin typeface="Agency FB" panose="020B0503020202020204" pitchFamily="34" charset="0"/>
              </a:rPr>
              <a:t>datas</a:t>
            </a:r>
            <a:r>
              <a:rPr lang="en-US" sz="1800">
                <a:latin typeface="Agency FB" panose="020B0503020202020204" pitchFamily="34" charset="0"/>
              </a:rPr>
              <a:t>​</a:t>
            </a:r>
          </a:p>
          <a:p>
            <a:pPr algn="just">
              <a:lnSpc>
                <a:spcPct val="130000"/>
              </a:lnSpc>
              <a:spcAft>
                <a:spcPts val="600"/>
              </a:spcAft>
              <a:buFont typeface="Arial" pitchFamily="2" charset="2"/>
              <a:buChar char="•"/>
            </a:pPr>
            <a:r>
              <a:rPr lang="en-US" sz="1700">
                <a:latin typeface="Agency FB"/>
              </a:rPr>
              <a:t>A </a:t>
            </a:r>
            <a:r>
              <a:rPr lang="en-US" sz="1700" i="1">
                <a:latin typeface="Agency FB"/>
              </a:rPr>
              <a:t>feature</a:t>
            </a:r>
            <a:r>
              <a:rPr lang="en-US" sz="1700">
                <a:latin typeface="Agency FB"/>
              </a:rPr>
              <a:t> </a:t>
            </a:r>
            <a:r>
              <a:rPr lang="en-US" sz="1700" b="1">
                <a:latin typeface="Agency FB"/>
              </a:rPr>
              <a:t>data</a:t>
            </a:r>
            <a:r>
              <a:rPr lang="en-US" sz="1700">
                <a:latin typeface="Agency FB"/>
              </a:rPr>
              <a:t> </a:t>
            </a:r>
            <a:r>
              <a:rPr lang="en-US" sz="1700" err="1">
                <a:latin typeface="Agency FB"/>
              </a:rPr>
              <a:t>foi</a:t>
            </a:r>
            <a:r>
              <a:rPr lang="en-US" sz="1700">
                <a:latin typeface="Agency FB"/>
              </a:rPr>
              <a:t> </a:t>
            </a:r>
            <a:r>
              <a:rPr lang="en-US" sz="1700" err="1">
                <a:latin typeface="Agency FB"/>
              </a:rPr>
              <a:t>dividida</a:t>
            </a:r>
            <a:r>
              <a:rPr lang="en-US" sz="1700">
                <a:latin typeface="Agency FB"/>
              </a:rPr>
              <a:t> </a:t>
            </a:r>
            <a:r>
              <a:rPr lang="en-US" sz="1700" err="1">
                <a:latin typeface="Agency FB"/>
              </a:rPr>
              <a:t>em</a:t>
            </a:r>
            <a:r>
              <a:rPr lang="en-US" sz="1700">
                <a:latin typeface="Agency FB"/>
              </a:rPr>
              <a:t> </a:t>
            </a:r>
            <a:r>
              <a:rPr lang="en-US" sz="1700" err="1">
                <a:latin typeface="Agency FB"/>
              </a:rPr>
              <a:t>várias</a:t>
            </a:r>
            <a:r>
              <a:rPr lang="en-US" sz="1700">
                <a:latin typeface="Agency FB"/>
              </a:rPr>
              <a:t> </a:t>
            </a:r>
            <a:r>
              <a:rPr lang="en-US" sz="1700" err="1">
                <a:latin typeface="Agency FB"/>
              </a:rPr>
              <a:t>colunas</a:t>
            </a:r>
            <a:r>
              <a:rPr lang="en-US" sz="1700">
                <a:latin typeface="Agency FB"/>
              </a:rPr>
              <a:t>, de forma a </a:t>
            </a:r>
            <a:r>
              <a:rPr lang="en-US" sz="1700" err="1">
                <a:latin typeface="Agency FB"/>
              </a:rPr>
              <a:t>representar</a:t>
            </a:r>
            <a:r>
              <a:rPr lang="en-US" sz="1700">
                <a:latin typeface="Agency FB"/>
              </a:rPr>
              <a:t> </a:t>
            </a:r>
            <a:r>
              <a:rPr lang="en-US" sz="1700" err="1">
                <a:latin typeface="Agency FB"/>
              </a:rPr>
              <a:t>informação</a:t>
            </a:r>
            <a:r>
              <a:rPr lang="en-US" sz="1700">
                <a:latin typeface="Agency FB"/>
              </a:rPr>
              <a:t> </a:t>
            </a:r>
            <a:r>
              <a:rPr lang="en-US" sz="1700" err="1">
                <a:latin typeface="Agency FB"/>
              </a:rPr>
              <a:t>mais</a:t>
            </a:r>
            <a:r>
              <a:rPr lang="en-US" sz="1700">
                <a:latin typeface="Agency FB"/>
              </a:rPr>
              <a:t> </a:t>
            </a:r>
            <a:r>
              <a:rPr lang="en-US" sz="1700" err="1">
                <a:latin typeface="Agency FB"/>
              </a:rPr>
              <a:t>relevante</a:t>
            </a:r>
            <a:r>
              <a:rPr lang="en-US" sz="1700">
                <a:latin typeface="Agency FB"/>
              </a:rPr>
              <a:t> para o </a:t>
            </a:r>
            <a:r>
              <a:rPr lang="en-US" sz="1700" err="1">
                <a:latin typeface="Agency FB"/>
              </a:rPr>
              <a:t>nosso</a:t>
            </a:r>
            <a:r>
              <a:rPr lang="en-US" sz="1700">
                <a:latin typeface="Agency FB"/>
              </a:rPr>
              <a:t> </a:t>
            </a:r>
            <a:r>
              <a:rPr lang="en-US" sz="1700" err="1">
                <a:latin typeface="Agency FB"/>
              </a:rPr>
              <a:t>modelo</a:t>
            </a:r>
            <a:r>
              <a:rPr lang="en-US" sz="1700">
                <a:latin typeface="Agency FB"/>
              </a:rPr>
              <a:t>.</a:t>
            </a:r>
          </a:p>
          <a:p>
            <a:pPr algn="just">
              <a:lnSpc>
                <a:spcPct val="130000"/>
              </a:lnSpc>
              <a:spcAft>
                <a:spcPts val="600"/>
              </a:spcAft>
              <a:buClr>
                <a:srgbClr val="9E3611"/>
              </a:buClr>
              <a:buFont typeface="Arial" pitchFamily="2" charset="2"/>
              <a:buChar char="•"/>
            </a:pPr>
            <a:r>
              <a:rPr lang="en-US" sz="1700" err="1">
                <a:latin typeface="Agency FB"/>
                <a:ea typeface="+mn-lt"/>
                <a:cs typeface="+mn-lt"/>
              </a:rPr>
              <a:t>Remoção</a:t>
            </a:r>
            <a:r>
              <a:rPr lang="en-US" sz="1700">
                <a:latin typeface="Agency FB"/>
                <a:ea typeface="+mn-lt"/>
                <a:cs typeface="+mn-lt"/>
              </a:rPr>
              <a:t> das </a:t>
            </a:r>
            <a:r>
              <a:rPr lang="en-US" sz="1700" err="1">
                <a:latin typeface="Agency FB"/>
                <a:ea typeface="+mn-lt"/>
                <a:cs typeface="+mn-lt"/>
              </a:rPr>
              <a:t>colunas</a:t>
            </a:r>
            <a:r>
              <a:rPr lang="en-US" sz="1700">
                <a:latin typeface="Agency FB"/>
                <a:ea typeface="+mn-lt"/>
                <a:cs typeface="+mn-lt"/>
              </a:rPr>
              <a:t> </a:t>
            </a:r>
            <a:r>
              <a:rPr lang="en-US" sz="1700" b="1">
                <a:latin typeface="Agency FB"/>
                <a:ea typeface="+mn-lt"/>
                <a:cs typeface="+mn-lt"/>
              </a:rPr>
              <a:t>dt</a:t>
            </a:r>
            <a:r>
              <a:rPr lang="en-US" sz="1700">
                <a:latin typeface="Agency FB"/>
                <a:ea typeface="+mn-lt"/>
                <a:cs typeface="+mn-lt"/>
              </a:rPr>
              <a:t> e </a:t>
            </a:r>
            <a:r>
              <a:rPr lang="en-US" sz="1700" b="1" err="1">
                <a:latin typeface="Agency FB"/>
                <a:ea typeface="+mn-lt"/>
                <a:cs typeface="+mn-lt"/>
              </a:rPr>
              <a:t>dt_iso</a:t>
            </a:r>
            <a:r>
              <a:rPr lang="en-US" sz="1700" b="1">
                <a:latin typeface="Agency FB"/>
                <a:ea typeface="+mn-lt"/>
                <a:cs typeface="+mn-lt"/>
              </a:rPr>
              <a:t> </a:t>
            </a:r>
            <a:r>
              <a:rPr lang="en-US" sz="1700" err="1">
                <a:latin typeface="Agency FB"/>
                <a:ea typeface="+mn-lt"/>
                <a:cs typeface="+mn-lt"/>
              </a:rPr>
              <a:t>devido</a:t>
            </a:r>
            <a:r>
              <a:rPr lang="en-US" sz="1700">
                <a:latin typeface="Agency FB"/>
                <a:ea typeface="+mn-lt"/>
                <a:cs typeface="+mn-lt"/>
              </a:rPr>
              <a:t> </a:t>
            </a:r>
            <a:r>
              <a:rPr lang="en-US" sz="1700" err="1">
                <a:latin typeface="Agency FB"/>
                <a:ea typeface="+mn-lt"/>
                <a:cs typeface="+mn-lt"/>
              </a:rPr>
              <a:t>ao</a:t>
            </a:r>
            <a:r>
              <a:rPr lang="en-US" sz="1700">
                <a:latin typeface="Agency FB"/>
                <a:ea typeface="+mn-lt"/>
                <a:cs typeface="+mn-lt"/>
              </a:rPr>
              <a:t> facto de </a:t>
            </a:r>
            <a:r>
              <a:rPr lang="en-US" sz="1700" err="1">
                <a:latin typeface="Agency FB"/>
                <a:ea typeface="+mn-lt"/>
                <a:cs typeface="+mn-lt"/>
              </a:rPr>
              <a:t>apresentarem</a:t>
            </a:r>
            <a:r>
              <a:rPr lang="en-US" sz="1700">
                <a:latin typeface="Agency FB"/>
                <a:ea typeface="+mn-lt"/>
                <a:cs typeface="+mn-lt"/>
              </a:rPr>
              <a:t> um valor </a:t>
            </a:r>
            <a:r>
              <a:rPr lang="en-US" sz="1700" err="1">
                <a:latin typeface="Agency FB"/>
                <a:ea typeface="+mn-lt"/>
                <a:cs typeface="+mn-lt"/>
              </a:rPr>
              <a:t>único</a:t>
            </a:r>
            <a:r>
              <a:rPr lang="en-US" sz="1700">
                <a:latin typeface="Agency FB"/>
                <a:ea typeface="+mn-lt"/>
                <a:cs typeface="+mn-lt"/>
              </a:rPr>
              <a:t> para </a:t>
            </a:r>
            <a:r>
              <a:rPr lang="en-US" sz="1700" err="1">
                <a:latin typeface="Agency FB"/>
                <a:ea typeface="+mn-lt"/>
                <a:cs typeface="+mn-lt"/>
              </a:rPr>
              <a:t>cada</a:t>
            </a:r>
            <a:r>
              <a:rPr lang="en-US" sz="1700">
                <a:latin typeface="Agency FB"/>
                <a:ea typeface="+mn-lt"/>
                <a:cs typeface="+mn-lt"/>
              </a:rPr>
              <a:t> </a:t>
            </a:r>
            <a:r>
              <a:rPr lang="en-US" sz="1700" err="1">
                <a:latin typeface="Agency FB"/>
                <a:ea typeface="+mn-lt"/>
                <a:cs typeface="+mn-lt"/>
              </a:rPr>
              <a:t>alínea</a:t>
            </a:r>
            <a:r>
              <a:rPr lang="en-US" sz="1700">
                <a:latin typeface="Agency FB"/>
                <a:ea typeface="+mn-lt"/>
                <a:cs typeface="+mn-lt"/>
              </a:rPr>
              <a:t>.</a:t>
            </a:r>
            <a:endParaRPr lang="en-US" sz="1700">
              <a:latin typeface="Agency FB"/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2631B97-D549-D3F3-129A-6B390C8F6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481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E6EC0B83-6C9B-250E-77AD-BC79807F0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997" y="468813"/>
            <a:ext cx="10058400" cy="1088529"/>
          </a:xfrm>
        </p:spPr>
        <p:txBody>
          <a:bodyPr/>
          <a:lstStyle/>
          <a:p>
            <a:r>
              <a:rPr lang="en-US" sz="5400" err="1"/>
              <a:t>Preparação</a:t>
            </a:r>
            <a:r>
              <a:rPr lang="en-US" sz="5400"/>
              <a:t> e </a:t>
            </a:r>
            <a:r>
              <a:rPr lang="en-US" sz="5400" err="1"/>
              <a:t>exploração</a:t>
            </a:r>
            <a:r>
              <a:rPr lang="en-US" sz="5400"/>
              <a:t> de dados</a:t>
            </a:r>
            <a:endParaRPr lang="pt-PT"/>
          </a:p>
        </p:txBody>
      </p:sp>
      <p:pic>
        <p:nvPicPr>
          <p:cNvPr id="5" name="Marcador de Posição de Conteúdo 4" descr="Uma imagem com texto, Tipo de letra, captura de ecrã, file&#10;&#10;Descrição gerada automaticamente">
            <a:extLst>
              <a:ext uri="{FF2B5EF4-FFF2-40B4-BE49-F238E27FC236}">
                <a16:creationId xmlns:a16="http://schemas.microsoft.com/office/drawing/2014/main" id="{0DCC525B-513F-F515-F2D5-870239218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7187" y="2921907"/>
            <a:ext cx="3495675" cy="1095375"/>
          </a:xfr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9FDB4E2-9FCF-AA80-438F-382F94624AB2}"/>
              </a:ext>
            </a:extLst>
          </p:cNvPr>
          <p:cNvSpPr txBox="1"/>
          <p:nvPr/>
        </p:nvSpPr>
        <p:spPr>
          <a:xfrm>
            <a:off x="760997" y="1557342"/>
            <a:ext cx="10670006" cy="11320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b="1">
                <a:latin typeface="Agency FB"/>
              </a:rPr>
              <a:t>3. Dados </a:t>
            </a:r>
            <a:r>
              <a:rPr lang="en-US" b="1" err="1">
                <a:latin typeface="Agency FB"/>
              </a:rPr>
              <a:t>categóricos</a:t>
            </a:r>
            <a:endParaRPr lang="en-US" b="1">
              <a:latin typeface="Agency FB"/>
            </a:endParaRPr>
          </a:p>
          <a:p>
            <a:pPr algn="just">
              <a:lnSpc>
                <a:spcPct val="130000"/>
              </a:lnSpc>
            </a:pPr>
            <a:r>
              <a:rPr lang="en-US">
                <a:latin typeface="Agency FB" panose="020B0503020202020204" pitchFamily="34" charset="0"/>
              </a:rPr>
              <a:t>​Para as </a:t>
            </a:r>
            <a:r>
              <a:rPr lang="en-US" i="1">
                <a:latin typeface="Agency FB" panose="020B0503020202020204" pitchFamily="34" charset="0"/>
              </a:rPr>
              <a:t>features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b="1">
                <a:latin typeface="Agency FB" panose="020B0503020202020204" pitchFamily="34" charset="0"/>
              </a:rPr>
              <a:t>weather description </a:t>
            </a:r>
            <a:r>
              <a:rPr lang="en-US">
                <a:latin typeface="Agency FB" panose="020B0503020202020204" pitchFamily="34" charset="0"/>
              </a:rPr>
              <a:t>e </a:t>
            </a:r>
            <a:r>
              <a:rPr lang="en-US" b="1" err="1">
                <a:latin typeface="Agency FB" panose="020B0503020202020204" pitchFamily="34" charset="0"/>
              </a:rPr>
              <a:t>Injeção</a:t>
            </a:r>
            <a:r>
              <a:rPr lang="en-US" b="1">
                <a:latin typeface="Agency FB" panose="020B0503020202020204" pitchFamily="34" charset="0"/>
              </a:rPr>
              <a:t> </a:t>
            </a:r>
            <a:r>
              <a:rPr lang="en-US" b="1" err="1">
                <a:latin typeface="Agency FB" panose="020B0503020202020204" pitchFamily="34" charset="0"/>
              </a:rPr>
              <a:t>na</a:t>
            </a:r>
            <a:r>
              <a:rPr lang="en-US" b="1">
                <a:latin typeface="Agency FB" panose="020B0503020202020204" pitchFamily="34" charset="0"/>
              </a:rPr>
              <a:t> rede (kWh), </a:t>
            </a:r>
            <a:r>
              <a:rPr lang="en-US">
                <a:latin typeface="Agency FB" panose="020B0503020202020204" pitchFamily="34" charset="0"/>
              </a:rPr>
              <a:t>visto que ambas as </a:t>
            </a:r>
            <a:r>
              <a:rPr lang="en-US" err="1">
                <a:latin typeface="Agency FB" panose="020B0503020202020204" pitchFamily="34" charset="0"/>
              </a:rPr>
              <a:t>colunas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têm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uma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certa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ordem</a:t>
            </a:r>
            <a:r>
              <a:rPr lang="en-US">
                <a:latin typeface="Agency FB" panose="020B0503020202020204" pitchFamily="34" charset="0"/>
              </a:rPr>
              <a:t> (</a:t>
            </a:r>
            <a:r>
              <a:rPr lang="en-US" err="1">
                <a:latin typeface="Agency FB" panose="020B0503020202020204" pitchFamily="34" charset="0"/>
              </a:rPr>
              <a:t>categóricos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ordinais</a:t>
            </a:r>
            <a:r>
              <a:rPr lang="en-US">
                <a:latin typeface="Agency FB" panose="020B0503020202020204" pitchFamily="34" charset="0"/>
              </a:rPr>
              <a:t>), </a:t>
            </a:r>
            <a:r>
              <a:rPr lang="en-US" err="1">
                <a:latin typeface="Agency FB" panose="020B0503020202020204" pitchFamily="34" charset="0"/>
              </a:rPr>
              <a:t>os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valores</a:t>
            </a:r>
            <a:r>
              <a:rPr lang="en-US">
                <a:latin typeface="Agency FB" panose="020B0503020202020204" pitchFamily="34" charset="0"/>
              </a:rPr>
              <a:t> de ambas as </a:t>
            </a:r>
            <a:r>
              <a:rPr lang="en-US" err="1">
                <a:latin typeface="Agency FB" panose="020B0503020202020204" pitchFamily="34" charset="0"/>
              </a:rPr>
              <a:t>colunas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foram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substituídos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por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números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inteiros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relacionados</a:t>
            </a:r>
            <a:r>
              <a:rPr lang="en-US">
                <a:latin typeface="Agency FB" panose="020B0503020202020204" pitchFamily="34" charset="0"/>
              </a:rPr>
              <a:t> com a </a:t>
            </a:r>
            <a:r>
              <a:rPr lang="en-US" err="1">
                <a:latin typeface="Agency FB" panose="020B0503020202020204" pitchFamily="34" charset="0"/>
              </a:rPr>
              <a:t>sua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ordem</a:t>
            </a:r>
            <a:r>
              <a:rPr lang="en-US">
                <a:latin typeface="Agency FB" panose="020B0503020202020204" pitchFamily="34" charset="0"/>
              </a:rPr>
              <a:t> </a:t>
            </a:r>
            <a:r>
              <a:rPr lang="en-US" err="1">
                <a:latin typeface="Agency FB" panose="020B0503020202020204" pitchFamily="34" charset="0"/>
              </a:rPr>
              <a:t>prévia</a:t>
            </a:r>
            <a:r>
              <a:rPr lang="en-US">
                <a:latin typeface="Agency FB" panose="020B0503020202020204" pitchFamily="34" charset="0"/>
              </a:rPr>
              <a:t>.</a:t>
            </a:r>
          </a:p>
        </p:txBody>
      </p:sp>
      <p:pic>
        <p:nvPicPr>
          <p:cNvPr id="6" name="Imagem 5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8CD5BEDB-709C-F1DF-A4E7-AD6302267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97" y="2865879"/>
            <a:ext cx="3559549" cy="1929093"/>
          </a:xfrm>
          <a:prstGeom prst="rect">
            <a:avLst/>
          </a:prstGeom>
        </p:spPr>
      </p:pic>
      <p:pic>
        <p:nvPicPr>
          <p:cNvPr id="7" name="Imagem 6" descr="Uma imagem com texto, captura de ecrã, Tipo de letra, file&#10;&#10;Descrição gerada automaticamente">
            <a:extLst>
              <a:ext uri="{FF2B5EF4-FFF2-40B4-BE49-F238E27FC236}">
                <a16:creationId xmlns:a16="http://schemas.microsoft.com/office/drawing/2014/main" id="{52B47012-74B5-A7EC-1808-3D8C20DE5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187" y="4059516"/>
            <a:ext cx="4036359" cy="656665"/>
          </a:xfrm>
          <a:prstGeom prst="rect">
            <a:avLst/>
          </a:prstGeom>
        </p:spPr>
      </p:pic>
      <p:pic>
        <p:nvPicPr>
          <p:cNvPr id="8" name="Imagem 7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5D33B5B0-6660-0F75-19A1-282B96E29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276" y="4794972"/>
            <a:ext cx="4141695" cy="845484"/>
          </a:xfrm>
          <a:prstGeom prst="rect">
            <a:avLst/>
          </a:prstGeom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94D161B9-EC96-92EA-6A63-E9B6DB47D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4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F398EF8F-9AE2-0FB4-0DCB-D21F04B1E4F9}"/>
              </a:ext>
            </a:extLst>
          </p:cNvPr>
          <p:cNvSpPr txBox="1"/>
          <p:nvPr/>
        </p:nvSpPr>
        <p:spPr>
          <a:xfrm>
            <a:off x="6264332" y="377022"/>
            <a:ext cx="5161935" cy="123601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Análise </a:t>
            </a:r>
            <a:r>
              <a:rPr lang="pt-PT" sz="4800" cap="all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Exploratória</a:t>
            </a:r>
            <a:r>
              <a:rPr lang="en-US" sz="4800" cap="all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 de Dados</a:t>
            </a:r>
          </a:p>
        </p:txBody>
      </p:sp>
      <p:pic>
        <p:nvPicPr>
          <p:cNvPr id="4" name="Imagem 3" descr="Uma imagem com texto, captura de ecrã, quadrado, padrão&#10;&#10;Descrição gerada automaticamente">
            <a:extLst>
              <a:ext uri="{FF2B5EF4-FFF2-40B4-BE49-F238E27FC236}">
                <a16:creationId xmlns:a16="http://schemas.microsoft.com/office/drawing/2014/main" id="{F88F0923-81E2-EF4A-8E9B-E34CF91995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2444"/>
          <a:stretch/>
        </p:blipFill>
        <p:spPr>
          <a:xfrm>
            <a:off x="318067" y="941925"/>
            <a:ext cx="5451627" cy="556888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807E2EF-CBE1-D988-D6B8-1BDE9CAED4D4}"/>
              </a:ext>
            </a:extLst>
          </p:cNvPr>
          <p:cNvSpPr txBox="1"/>
          <p:nvPr/>
        </p:nvSpPr>
        <p:spPr>
          <a:xfrm>
            <a:off x="6264332" y="1544209"/>
            <a:ext cx="5544210" cy="502487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 algn="just" defTabSz="91440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/>
              <a:buChar char="•"/>
            </a:pPr>
            <a:r>
              <a:rPr lang="en-US" sz="1600">
                <a:latin typeface="Agency FB"/>
              </a:rPr>
              <a:t>Podemos </a:t>
            </a:r>
            <a:r>
              <a:rPr lang="en-US" sz="1600" err="1">
                <a:latin typeface="Agency FB"/>
              </a:rPr>
              <a:t>observar</a:t>
            </a:r>
            <a:r>
              <a:rPr lang="en-US" sz="1600">
                <a:latin typeface="Agency FB"/>
              </a:rPr>
              <a:t> que </a:t>
            </a:r>
            <a:r>
              <a:rPr lang="en-US" sz="1600" err="1">
                <a:latin typeface="Agency FB"/>
              </a:rPr>
              <a:t>os</a:t>
            </a:r>
            <a:r>
              <a:rPr lang="en-US" sz="1600">
                <a:latin typeface="Agency FB"/>
              </a:rPr>
              <a:t> </a:t>
            </a:r>
            <a:r>
              <a:rPr lang="en-US" sz="1600" err="1">
                <a:latin typeface="Agency FB"/>
              </a:rPr>
              <a:t>atributos</a:t>
            </a:r>
            <a:r>
              <a:rPr lang="en-US" sz="1600">
                <a:latin typeface="Agency FB"/>
              </a:rPr>
              <a:t> </a:t>
            </a:r>
            <a:r>
              <a:rPr lang="en-US" sz="1600" b="1" err="1">
                <a:latin typeface="Agency FB"/>
              </a:rPr>
              <a:t>temp_min</a:t>
            </a:r>
            <a:r>
              <a:rPr lang="en-US" sz="1600" b="1">
                <a:latin typeface="Agency FB"/>
              </a:rPr>
              <a:t>,</a:t>
            </a:r>
            <a:r>
              <a:rPr lang="en-US" sz="1600">
                <a:latin typeface="Agency FB"/>
              </a:rPr>
              <a:t> </a:t>
            </a:r>
            <a:r>
              <a:rPr lang="en-US" sz="1600" b="1" err="1">
                <a:latin typeface="Agency FB"/>
              </a:rPr>
              <a:t>temp_max</a:t>
            </a:r>
            <a:r>
              <a:rPr lang="en-US" sz="1600" b="1">
                <a:latin typeface="Agency FB"/>
              </a:rPr>
              <a:t> </a:t>
            </a:r>
            <a:r>
              <a:rPr lang="en-US" sz="1600">
                <a:latin typeface="Agency FB"/>
              </a:rPr>
              <a:t>e</a:t>
            </a:r>
            <a:r>
              <a:rPr lang="en-US" sz="1600" b="1">
                <a:latin typeface="Agency FB"/>
              </a:rPr>
              <a:t> </a:t>
            </a:r>
            <a:r>
              <a:rPr lang="en-US" sz="1600" b="1">
                <a:latin typeface="Agency FB"/>
                <a:cs typeface="Arial"/>
              </a:rPr>
              <a:t> </a:t>
            </a:r>
            <a:r>
              <a:rPr lang="en-US" sz="1600" b="1" err="1">
                <a:latin typeface="Agency FB"/>
                <a:cs typeface="Arial"/>
              </a:rPr>
              <a:t>feels_like</a:t>
            </a:r>
            <a:r>
              <a:rPr lang="en-US" sz="1600" b="1">
                <a:latin typeface="Agency FB"/>
              </a:rPr>
              <a:t> </a:t>
            </a:r>
            <a:r>
              <a:rPr lang="en-US" sz="1600" err="1">
                <a:latin typeface="Agency FB"/>
              </a:rPr>
              <a:t>têm</a:t>
            </a:r>
            <a:r>
              <a:rPr lang="en-US" sz="1600">
                <a:latin typeface="Agency FB"/>
              </a:rPr>
              <a:t> </a:t>
            </a:r>
            <a:r>
              <a:rPr lang="en-US" sz="1600" err="1">
                <a:latin typeface="Agency FB"/>
              </a:rPr>
              <a:t>uma</a:t>
            </a:r>
            <a:r>
              <a:rPr lang="en-US" sz="1600">
                <a:latin typeface="Agency FB"/>
              </a:rPr>
              <a:t> </a:t>
            </a:r>
            <a:r>
              <a:rPr lang="en-US" sz="1600" err="1">
                <a:latin typeface="Agency FB"/>
              </a:rPr>
              <a:t>grande</a:t>
            </a:r>
            <a:r>
              <a:rPr lang="en-US" sz="1600">
                <a:latin typeface="Agency FB"/>
              </a:rPr>
              <a:t> </a:t>
            </a:r>
            <a:r>
              <a:rPr lang="en-US" sz="1600" err="1">
                <a:latin typeface="Agency FB"/>
              </a:rPr>
              <a:t>correlação</a:t>
            </a:r>
            <a:r>
              <a:rPr lang="en-US" sz="1600">
                <a:latin typeface="Agency FB"/>
              </a:rPr>
              <a:t> com a </a:t>
            </a:r>
            <a:r>
              <a:rPr lang="en-US" sz="1600" i="1">
                <a:latin typeface="Agency FB"/>
              </a:rPr>
              <a:t>feature </a:t>
            </a:r>
            <a:r>
              <a:rPr lang="en-US" sz="1600" b="1">
                <a:latin typeface="Agency FB"/>
              </a:rPr>
              <a:t>temp</a:t>
            </a:r>
            <a:r>
              <a:rPr lang="en-US" sz="1600">
                <a:latin typeface="Agency FB"/>
              </a:rPr>
              <a:t>, e </a:t>
            </a:r>
            <a:r>
              <a:rPr lang="en-US" sz="1600" err="1">
                <a:latin typeface="Agency FB"/>
              </a:rPr>
              <a:t>devido</a:t>
            </a:r>
            <a:r>
              <a:rPr lang="en-US" sz="1600">
                <a:latin typeface="Agency FB"/>
              </a:rPr>
              <a:t> a </a:t>
            </a:r>
            <a:r>
              <a:rPr lang="en-US" sz="1600" err="1">
                <a:latin typeface="Agency FB"/>
              </a:rPr>
              <a:t>tal</a:t>
            </a:r>
            <a:r>
              <a:rPr lang="en-US" sz="1600">
                <a:latin typeface="Agency FB"/>
              </a:rPr>
              <a:t> </a:t>
            </a:r>
            <a:r>
              <a:rPr lang="en-US" sz="1600" err="1">
                <a:latin typeface="Agency FB"/>
              </a:rPr>
              <a:t>decidimos</a:t>
            </a:r>
            <a:r>
              <a:rPr lang="en-US" sz="1600">
                <a:latin typeface="Agency FB"/>
              </a:rPr>
              <a:t> remover </a:t>
            </a:r>
            <a:r>
              <a:rPr lang="en-US" sz="1600" err="1">
                <a:latin typeface="Agency FB"/>
              </a:rPr>
              <a:t>estas</a:t>
            </a:r>
            <a:r>
              <a:rPr lang="en-US" sz="1600">
                <a:latin typeface="Agency FB"/>
              </a:rPr>
              <a:t> </a:t>
            </a:r>
            <a:r>
              <a:rPr lang="en-US" sz="1600" err="1">
                <a:latin typeface="Agency FB"/>
              </a:rPr>
              <a:t>três</a:t>
            </a:r>
            <a:r>
              <a:rPr lang="en-US" sz="1600">
                <a:latin typeface="Agency FB"/>
              </a:rPr>
              <a:t> </a:t>
            </a:r>
            <a:r>
              <a:rPr lang="en-US" sz="1600" i="1">
                <a:latin typeface="Agency FB"/>
              </a:rPr>
              <a:t>features.</a:t>
            </a:r>
            <a:endParaRPr lang="en-US" sz="1600">
              <a:latin typeface="Agency FB"/>
              <a:cs typeface="Arial"/>
            </a:endParaRPr>
          </a:p>
          <a:p>
            <a:pPr marL="285750" indent="-285750" algn="just" defTabSz="914400">
              <a:lnSpc>
                <a:spcPct val="150000"/>
              </a:lnSpc>
              <a:spcAft>
                <a:spcPts val="600"/>
              </a:spcAft>
              <a:buClr>
                <a:srgbClr val="9E3611"/>
              </a:buClr>
              <a:buSzPct val="85000"/>
              <a:buFont typeface="Arial"/>
              <a:buChar char="•"/>
            </a:pPr>
            <a:r>
              <a:rPr lang="en-US" sz="1600">
                <a:latin typeface="Agency FB"/>
              </a:rPr>
              <a:t>Entretanto, </a:t>
            </a:r>
            <a:r>
              <a:rPr lang="en-US" sz="1600" err="1">
                <a:latin typeface="Agency FB"/>
              </a:rPr>
              <a:t>notamos</a:t>
            </a:r>
            <a:r>
              <a:rPr lang="en-US" sz="1600">
                <a:latin typeface="Agency FB"/>
              </a:rPr>
              <a:t> que </a:t>
            </a:r>
            <a:r>
              <a:rPr lang="en-US" sz="1600" err="1">
                <a:latin typeface="Agency FB"/>
              </a:rPr>
              <a:t>os</a:t>
            </a:r>
            <a:r>
              <a:rPr lang="en-US" sz="1600">
                <a:latin typeface="Agency FB"/>
              </a:rPr>
              <a:t> </a:t>
            </a:r>
            <a:r>
              <a:rPr lang="en-US" sz="1600" err="1">
                <a:latin typeface="Agency FB"/>
              </a:rPr>
              <a:t>atributos</a:t>
            </a:r>
            <a:r>
              <a:rPr lang="en-US" sz="1600">
                <a:latin typeface="Agency FB"/>
              </a:rPr>
              <a:t> </a:t>
            </a:r>
            <a:r>
              <a:rPr lang="en-US" sz="1600" b="1" err="1">
                <a:latin typeface="Agency FB"/>
                <a:cs typeface="Arial"/>
              </a:rPr>
              <a:t>date_day</a:t>
            </a:r>
            <a:r>
              <a:rPr lang="en-US" sz="1600" b="1">
                <a:latin typeface="Agency FB"/>
                <a:cs typeface="Arial"/>
              </a:rPr>
              <a:t> </a:t>
            </a:r>
            <a:r>
              <a:rPr lang="en-US" sz="1600">
                <a:latin typeface="Agency FB"/>
                <a:cs typeface="Arial"/>
              </a:rPr>
              <a:t>e</a:t>
            </a:r>
            <a:r>
              <a:rPr lang="en-US" sz="1600" b="1">
                <a:latin typeface="Agency FB"/>
                <a:cs typeface="Arial"/>
              </a:rPr>
              <a:t> </a:t>
            </a:r>
            <a:r>
              <a:rPr lang="en-US" sz="1600" b="1" err="1">
                <a:latin typeface="Agency FB"/>
                <a:cs typeface="Arial"/>
              </a:rPr>
              <a:t>date_year</a:t>
            </a:r>
            <a:r>
              <a:rPr lang="en-US" sz="1600">
                <a:latin typeface="Agency FB"/>
              </a:rPr>
              <a:t> </a:t>
            </a:r>
            <a:r>
              <a:rPr lang="en-US" sz="1600" err="1">
                <a:latin typeface="Agency FB"/>
              </a:rPr>
              <a:t>seguintes</a:t>
            </a:r>
            <a:r>
              <a:rPr lang="en-US" sz="1600">
                <a:latin typeface="Agency FB"/>
              </a:rPr>
              <a:t> </a:t>
            </a:r>
            <a:r>
              <a:rPr lang="en-US" sz="1600" err="1">
                <a:latin typeface="Agency FB"/>
              </a:rPr>
              <a:t>têm</a:t>
            </a:r>
            <a:r>
              <a:rPr lang="en-US" sz="1600">
                <a:latin typeface="Agency FB"/>
              </a:rPr>
              <a:t> </a:t>
            </a:r>
            <a:r>
              <a:rPr lang="en-US" sz="1600" err="1">
                <a:latin typeface="Agency FB"/>
              </a:rPr>
              <a:t>uma</a:t>
            </a:r>
            <a:r>
              <a:rPr lang="en-US" sz="1600">
                <a:latin typeface="Agency FB"/>
              </a:rPr>
              <a:t> </a:t>
            </a:r>
            <a:r>
              <a:rPr lang="en-US" sz="1600" err="1">
                <a:latin typeface="Agency FB"/>
              </a:rPr>
              <a:t>correlação</a:t>
            </a:r>
            <a:r>
              <a:rPr lang="en-US" sz="1600">
                <a:latin typeface="Agency FB"/>
              </a:rPr>
              <a:t> </a:t>
            </a:r>
            <a:r>
              <a:rPr lang="en-US" sz="1600" err="1">
                <a:latin typeface="Agency FB"/>
              </a:rPr>
              <a:t>próxima</a:t>
            </a:r>
            <a:r>
              <a:rPr lang="en-US" sz="1600">
                <a:latin typeface="Agency FB"/>
              </a:rPr>
              <a:t> de zero com </a:t>
            </a:r>
            <a:r>
              <a:rPr lang="en-US" sz="1600" err="1">
                <a:latin typeface="Agency FB"/>
              </a:rPr>
              <a:t>os</a:t>
            </a:r>
            <a:r>
              <a:rPr lang="en-US" sz="1600">
                <a:latin typeface="Agency FB"/>
              </a:rPr>
              <a:t> </a:t>
            </a:r>
            <a:r>
              <a:rPr lang="en-US" sz="1600" err="1">
                <a:latin typeface="Agency FB"/>
              </a:rPr>
              <a:t>demais</a:t>
            </a:r>
            <a:r>
              <a:rPr lang="en-US" sz="1600">
                <a:latin typeface="Agency FB"/>
              </a:rPr>
              <a:t> </a:t>
            </a:r>
            <a:r>
              <a:rPr lang="en-US" sz="1600" err="1">
                <a:latin typeface="Agency FB"/>
              </a:rPr>
              <a:t>atributos</a:t>
            </a:r>
            <a:r>
              <a:rPr lang="en-US" sz="1600">
                <a:latin typeface="Agency FB"/>
              </a:rPr>
              <a:t>, </a:t>
            </a:r>
            <a:r>
              <a:rPr lang="en-US" sz="1600" err="1">
                <a:latin typeface="Agency FB"/>
              </a:rPr>
              <a:t>devido</a:t>
            </a:r>
            <a:r>
              <a:rPr lang="en-US" sz="1600">
                <a:latin typeface="Agency FB"/>
              </a:rPr>
              <a:t> a </a:t>
            </a:r>
            <a:r>
              <a:rPr lang="en-US" sz="1600" err="1">
                <a:latin typeface="Agency FB"/>
              </a:rPr>
              <a:t>tal</a:t>
            </a:r>
            <a:r>
              <a:rPr lang="en-US" sz="1600">
                <a:latin typeface="Agency FB"/>
              </a:rPr>
              <a:t> </a:t>
            </a:r>
            <a:r>
              <a:rPr lang="en-US" sz="1600" err="1">
                <a:latin typeface="Agency FB"/>
              </a:rPr>
              <a:t>optamos</a:t>
            </a:r>
            <a:r>
              <a:rPr lang="en-US" sz="1600">
                <a:latin typeface="Agency FB"/>
              </a:rPr>
              <a:t> </a:t>
            </a:r>
            <a:r>
              <a:rPr lang="en-US" sz="1600" err="1">
                <a:latin typeface="Agency FB"/>
              </a:rPr>
              <a:t>por</a:t>
            </a:r>
            <a:r>
              <a:rPr lang="en-US" sz="1600">
                <a:latin typeface="Agency FB"/>
              </a:rPr>
              <a:t> </a:t>
            </a:r>
            <a:r>
              <a:rPr lang="en-US" sz="1600" err="1">
                <a:latin typeface="Agency FB"/>
              </a:rPr>
              <a:t>removê-los</a:t>
            </a:r>
            <a:r>
              <a:rPr lang="en-US" sz="1600">
                <a:latin typeface="Agency FB"/>
              </a:rPr>
              <a:t>.</a:t>
            </a:r>
            <a:endParaRPr lang="en-US" sz="1600">
              <a:latin typeface="Agency FB"/>
              <a:cs typeface="Arial"/>
            </a:endParaRPr>
          </a:p>
          <a:p>
            <a:pPr marL="285750" indent="-285750" algn="just" defTabSz="91440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/>
              <a:buChar char="•"/>
            </a:pPr>
            <a:r>
              <a:rPr lang="en-US" sz="1600" err="1">
                <a:latin typeface="Agency FB"/>
              </a:rPr>
              <a:t>Já</a:t>
            </a:r>
            <a:r>
              <a:rPr lang="en-US" sz="1600">
                <a:latin typeface="Agency FB"/>
              </a:rPr>
              <a:t> </a:t>
            </a:r>
            <a:r>
              <a:rPr lang="en-US" sz="1600" err="1">
                <a:latin typeface="Agency FB"/>
              </a:rPr>
              <a:t>os</a:t>
            </a:r>
            <a:r>
              <a:rPr lang="en-US" sz="1600">
                <a:latin typeface="Agency FB"/>
              </a:rPr>
              <a:t> </a:t>
            </a:r>
            <a:r>
              <a:rPr lang="en-US" sz="1600" err="1">
                <a:latin typeface="Agency FB"/>
              </a:rPr>
              <a:t>atributos</a:t>
            </a:r>
            <a:r>
              <a:rPr lang="en-US" sz="1600">
                <a:latin typeface="Agency FB"/>
              </a:rPr>
              <a:t> </a:t>
            </a:r>
            <a:r>
              <a:rPr lang="en-US" sz="1600" b="1">
                <a:latin typeface="Agency FB"/>
              </a:rPr>
              <a:t>weather </a:t>
            </a:r>
            <a:r>
              <a:rPr lang="en-US" sz="1600" b="1" err="1">
                <a:latin typeface="Agency FB"/>
              </a:rPr>
              <a:t>desciption</a:t>
            </a:r>
            <a:r>
              <a:rPr lang="en-US" sz="1600" b="1">
                <a:latin typeface="Agency FB"/>
              </a:rPr>
              <a:t> </a:t>
            </a:r>
            <a:r>
              <a:rPr lang="en-US" sz="1600">
                <a:latin typeface="Agency FB"/>
              </a:rPr>
              <a:t>e </a:t>
            </a:r>
            <a:r>
              <a:rPr lang="en-US" sz="1600" b="1" err="1">
                <a:latin typeface="Agency FB"/>
              </a:rPr>
              <a:t>clouds_all</a:t>
            </a:r>
            <a:r>
              <a:rPr lang="en-US" sz="1600" b="1">
                <a:latin typeface="Agency FB"/>
              </a:rPr>
              <a:t> </a:t>
            </a:r>
            <a:r>
              <a:rPr lang="en-US" sz="1600" err="1">
                <a:latin typeface="Agency FB"/>
              </a:rPr>
              <a:t>apresentam</a:t>
            </a:r>
            <a:r>
              <a:rPr lang="en-US" sz="1600" b="1">
                <a:latin typeface="Agency FB"/>
              </a:rPr>
              <a:t> </a:t>
            </a:r>
            <a:r>
              <a:rPr lang="en-US" sz="1600" err="1">
                <a:latin typeface="Agency FB"/>
              </a:rPr>
              <a:t>valores</a:t>
            </a:r>
            <a:r>
              <a:rPr lang="en-US" sz="1600">
                <a:latin typeface="Agency FB"/>
              </a:rPr>
              <a:t> </a:t>
            </a:r>
            <a:r>
              <a:rPr lang="en-US" sz="1600" err="1">
                <a:latin typeface="Agency FB"/>
              </a:rPr>
              <a:t>muito</a:t>
            </a:r>
            <a:r>
              <a:rPr lang="en-US" sz="1600">
                <a:latin typeface="Agency FB"/>
              </a:rPr>
              <a:t> </a:t>
            </a:r>
            <a:r>
              <a:rPr lang="en-US" sz="1600" err="1">
                <a:latin typeface="Agency FB"/>
              </a:rPr>
              <a:t>semelhantes</a:t>
            </a:r>
            <a:r>
              <a:rPr lang="en-US" sz="1600">
                <a:latin typeface="Agency FB"/>
              </a:rPr>
              <a:t>. </a:t>
            </a:r>
            <a:r>
              <a:rPr lang="en-US" sz="1600" err="1">
                <a:latin typeface="Agency FB"/>
              </a:rPr>
              <a:t>Decidimos</a:t>
            </a:r>
            <a:r>
              <a:rPr lang="en-US" sz="1600">
                <a:latin typeface="Agency FB"/>
              </a:rPr>
              <a:t>, </a:t>
            </a:r>
            <a:r>
              <a:rPr lang="en-US" sz="1600" err="1">
                <a:latin typeface="Agency FB"/>
              </a:rPr>
              <a:t>assim</a:t>
            </a:r>
            <a:r>
              <a:rPr lang="en-US" sz="1600">
                <a:latin typeface="Agency FB"/>
              </a:rPr>
              <a:t>, remover a </a:t>
            </a:r>
            <a:r>
              <a:rPr lang="en-US" sz="1600" i="1">
                <a:latin typeface="Agency FB"/>
              </a:rPr>
              <a:t>feature</a:t>
            </a:r>
            <a:r>
              <a:rPr lang="en-US" sz="1600">
                <a:latin typeface="Agency FB"/>
              </a:rPr>
              <a:t> </a:t>
            </a:r>
            <a:r>
              <a:rPr lang="en-US" sz="1600" b="1" err="1">
                <a:latin typeface="Agency FB"/>
              </a:rPr>
              <a:t>weather_description</a:t>
            </a:r>
            <a:r>
              <a:rPr lang="en-US" sz="1600">
                <a:latin typeface="Agency FB"/>
              </a:rPr>
              <a:t>, </a:t>
            </a:r>
            <a:r>
              <a:rPr lang="en-US" sz="1600" err="1">
                <a:latin typeface="Agency FB"/>
              </a:rPr>
              <a:t>uma</a:t>
            </a:r>
            <a:r>
              <a:rPr lang="en-US" sz="1600">
                <a:latin typeface="Agency FB"/>
              </a:rPr>
              <a:t> </a:t>
            </a:r>
            <a:r>
              <a:rPr lang="en-US" sz="1600" err="1">
                <a:latin typeface="Agency FB"/>
              </a:rPr>
              <a:t>vez</a:t>
            </a:r>
            <a:r>
              <a:rPr lang="en-US" sz="1600">
                <a:latin typeface="Agency FB"/>
              </a:rPr>
              <a:t> que é </a:t>
            </a:r>
            <a:r>
              <a:rPr lang="en-US" sz="1600" err="1">
                <a:latin typeface="Agency FB"/>
              </a:rPr>
              <a:t>uma</a:t>
            </a:r>
            <a:r>
              <a:rPr lang="en-US" sz="1600">
                <a:latin typeface="Agency FB"/>
              </a:rPr>
              <a:t> </a:t>
            </a:r>
            <a:r>
              <a:rPr lang="en-US" sz="1600" i="1">
                <a:latin typeface="Agency FB"/>
              </a:rPr>
              <a:t>feature</a:t>
            </a:r>
            <a:r>
              <a:rPr lang="en-US" sz="1600">
                <a:latin typeface="Agency FB"/>
              </a:rPr>
              <a:t> que </a:t>
            </a:r>
            <a:r>
              <a:rPr lang="en-US" sz="1600" err="1">
                <a:latin typeface="Agency FB"/>
              </a:rPr>
              <a:t>sofreu</a:t>
            </a:r>
            <a:r>
              <a:rPr lang="en-US" sz="1600">
                <a:latin typeface="Agency FB"/>
              </a:rPr>
              <a:t> da </a:t>
            </a:r>
            <a:r>
              <a:rPr lang="en-US" sz="1600" err="1">
                <a:latin typeface="Agency FB"/>
              </a:rPr>
              <a:t>adição</a:t>
            </a:r>
            <a:r>
              <a:rPr lang="en-US" sz="1600">
                <a:latin typeface="Agency FB"/>
              </a:rPr>
              <a:t> de </a:t>
            </a:r>
            <a:r>
              <a:rPr lang="en-US" sz="1600" err="1">
                <a:latin typeface="Agency FB"/>
              </a:rPr>
              <a:t>valores</a:t>
            </a:r>
            <a:r>
              <a:rPr lang="en-US" sz="1600">
                <a:latin typeface="Agency FB"/>
              </a:rPr>
              <a:t> </a:t>
            </a:r>
            <a:r>
              <a:rPr lang="en-US" sz="1600" err="1">
                <a:latin typeface="Agency FB"/>
              </a:rPr>
              <a:t>externos</a:t>
            </a:r>
            <a:r>
              <a:rPr lang="en-US" sz="1600">
                <a:latin typeface="Agency FB"/>
              </a:rPr>
              <a:t> e </a:t>
            </a:r>
            <a:r>
              <a:rPr lang="en-US" sz="1600" err="1">
                <a:latin typeface="Agency FB"/>
              </a:rPr>
              <a:t>poderia</a:t>
            </a:r>
            <a:r>
              <a:rPr lang="en-US" sz="1600">
                <a:latin typeface="Agency FB"/>
              </a:rPr>
              <a:t> </a:t>
            </a:r>
            <a:r>
              <a:rPr lang="en-US" sz="1600" err="1">
                <a:latin typeface="Agency FB"/>
              </a:rPr>
              <a:t>influenciar</a:t>
            </a:r>
            <a:r>
              <a:rPr lang="en-US" sz="1600">
                <a:latin typeface="Agency FB"/>
              </a:rPr>
              <a:t> </a:t>
            </a:r>
            <a:r>
              <a:rPr lang="en-US" sz="1600" err="1">
                <a:latin typeface="Agency FB"/>
              </a:rPr>
              <a:t>negativamente</a:t>
            </a:r>
            <a:r>
              <a:rPr lang="en-US" sz="1600">
                <a:latin typeface="Agency FB"/>
              </a:rPr>
              <a:t> </a:t>
            </a:r>
            <a:r>
              <a:rPr lang="en-US" sz="1600" err="1">
                <a:latin typeface="Agency FB"/>
              </a:rPr>
              <a:t>os</a:t>
            </a:r>
            <a:r>
              <a:rPr lang="en-US" sz="1600">
                <a:latin typeface="Agency FB"/>
              </a:rPr>
              <a:t> </a:t>
            </a:r>
            <a:r>
              <a:rPr lang="en-US" sz="1600" err="1">
                <a:latin typeface="Agency FB"/>
              </a:rPr>
              <a:t>resultados</a:t>
            </a:r>
            <a:r>
              <a:rPr lang="en-US" sz="1600">
                <a:latin typeface="Agency FB"/>
              </a:rPr>
              <a:t> do </a:t>
            </a:r>
            <a:r>
              <a:rPr lang="en-US" sz="1600" err="1">
                <a:latin typeface="Agency FB"/>
              </a:rPr>
              <a:t>nosso</a:t>
            </a:r>
            <a:r>
              <a:rPr lang="en-US" sz="1600">
                <a:latin typeface="Agency FB"/>
              </a:rPr>
              <a:t> </a:t>
            </a:r>
            <a:r>
              <a:rPr lang="en-US" sz="1600" err="1">
                <a:latin typeface="Agency FB"/>
              </a:rPr>
              <a:t>modelo</a:t>
            </a:r>
            <a:r>
              <a:rPr lang="en-US" sz="1600">
                <a:latin typeface="Agency FB"/>
              </a:rPr>
              <a:t>.</a:t>
            </a:r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DD47E264-C096-44D0-062B-546CEDA06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437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po de Madeira">
  <a:themeElements>
    <a:clrScheme name="Tipo de Madeir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Tipo de Madeira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ipo de Madeira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Tipo de Madeira</Template>
  <TotalTime>0</TotalTime>
  <Words>1621</Words>
  <Application>Microsoft Office PowerPoint</Application>
  <PresentationFormat>Ecrã Panorâmico</PresentationFormat>
  <Paragraphs>160</Paragraphs>
  <Slides>30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30</vt:i4>
      </vt:variant>
    </vt:vector>
  </HeadingPairs>
  <TitlesOfParts>
    <vt:vector size="40" baseType="lpstr">
      <vt:lpstr>Agency FB</vt:lpstr>
      <vt:lpstr>Aptos</vt:lpstr>
      <vt:lpstr>Arial</vt:lpstr>
      <vt:lpstr>Calibri</vt:lpstr>
      <vt:lpstr>Calibri Light</vt:lpstr>
      <vt:lpstr>Rockwell</vt:lpstr>
      <vt:lpstr>Rockwell Condensed</vt:lpstr>
      <vt:lpstr>Rockwell Extra Bold</vt:lpstr>
      <vt:lpstr>Wingdings</vt:lpstr>
      <vt:lpstr>Tipo de Madeira</vt:lpstr>
      <vt:lpstr>Dados e Aprendizagem Automática</vt:lpstr>
      <vt:lpstr>Previsão da quantidade de energia injetada na rede</vt:lpstr>
      <vt:lpstr>Features dos Datasets Meteorológicos</vt:lpstr>
      <vt:lpstr>Apresentação do PowerPoint</vt:lpstr>
      <vt:lpstr>Compreensão dos dados</vt:lpstr>
      <vt:lpstr>Preparação e exploração de dados</vt:lpstr>
      <vt:lpstr>Preparação e exploração de dados</vt:lpstr>
      <vt:lpstr>Preparação e exploração de dados</vt:lpstr>
      <vt:lpstr>Apresentação do PowerPoint</vt:lpstr>
      <vt:lpstr>Análise Exploratória de Dados</vt:lpstr>
      <vt:lpstr>Dados de treino e teste</vt:lpstr>
      <vt:lpstr>Dados de treino e teste</vt:lpstr>
      <vt:lpstr>Dados de treino e teste</vt:lpstr>
      <vt:lpstr>Dados de treino e teste</vt:lpstr>
      <vt:lpstr>Descrição do Problema</vt:lpstr>
      <vt:lpstr>Previsão de burnout em trabalhadores</vt:lpstr>
      <vt:lpstr>Compreensão dos dados</vt:lpstr>
      <vt:lpstr>Exploração e Preparação dos dados</vt:lpstr>
      <vt:lpstr>Exploração e Preparação dos dados</vt:lpstr>
      <vt:lpstr>Exploração e Preparação dos dados</vt:lpstr>
      <vt:lpstr>Exploração e Preparação dos dados</vt:lpstr>
      <vt:lpstr>Exploração e Preparação dos dados</vt:lpstr>
      <vt:lpstr>Exploração e Preparação dos dados</vt:lpstr>
      <vt:lpstr>Exploração e Preparação dos dados</vt:lpstr>
      <vt:lpstr>Exploração e Preparação dos dados</vt:lpstr>
      <vt:lpstr>Apresentação do PowerPoint</vt:lpstr>
      <vt:lpstr>Dados de treino e teste</vt:lpstr>
      <vt:lpstr>Criação e treino de Modelos</vt:lpstr>
      <vt:lpstr>Apresentação do PowerPoint</vt:lpstr>
      <vt:lpstr>Análise final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João Abreu</dc:creator>
  <cp:lastModifiedBy>João Paulo Machado Abreu</cp:lastModifiedBy>
  <cp:revision>1</cp:revision>
  <dcterms:created xsi:type="dcterms:W3CDTF">2024-01-11T14:14:04Z</dcterms:created>
  <dcterms:modified xsi:type="dcterms:W3CDTF">2024-02-16T02:10:53Z</dcterms:modified>
</cp:coreProperties>
</file>